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6" r:id="rId5"/>
    <p:sldId id="267" r:id="rId6"/>
    <p:sldId id="268" r:id="rId7"/>
    <p:sldId id="257" r:id="rId8"/>
    <p:sldId id="265" r:id="rId9"/>
    <p:sldId id="258" r:id="rId10"/>
    <p:sldId id="259" r:id="rId11"/>
    <p:sldId id="260" r:id="rId12"/>
    <p:sldId id="261" r:id="rId13"/>
    <p:sldId id="263" r:id="rId14"/>
    <p:sldId id="264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ile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Stile medio 3 - 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742"/>
    <p:restoredTop sz="94640"/>
  </p:normalViewPr>
  <p:slideViewPr>
    <p:cSldViewPr snapToGrid="0">
      <p:cViewPr>
        <p:scale>
          <a:sx n="94" d="100"/>
          <a:sy n="94" d="100"/>
        </p:scale>
        <p:origin x="344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>
        <a:solidFill>
          <a:srgbClr val="002060"/>
        </a:solidFill>
      </dgm:spPr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/>
            <a:t>Aims</a:t>
          </a:r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/>
            <a:t>Materials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/>
            <a:t>Results</a:t>
          </a:r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Conclusions</a:t>
          </a:r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 custLinFactNeighborX="1124" custLinFactNeighborY="42021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>
        <a:solidFill>
          <a:srgbClr val="002060"/>
        </a:solidFill>
      </dgm:spPr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/>
            <a:t>Aims</a:t>
          </a:r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/>
            <a:t>Materials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/>
            <a:t>Results</a:t>
          </a:r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Conclusions</a:t>
          </a:r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 custLinFactNeighborX="1124" custLinFactNeighborY="42021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>
        <a:solidFill>
          <a:srgbClr val="002060"/>
        </a:solidFill>
      </dgm:spPr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>
        <a:solidFill>
          <a:srgbClr val="002060"/>
        </a:solidFill>
      </dgm:spPr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>
        <a:solidFill>
          <a:srgbClr val="002060"/>
        </a:solidFill>
      </dgm:spPr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>
        <a:solidFill>
          <a:srgbClr val="002060"/>
        </a:solidFill>
      </dgm:spPr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/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>
        <a:solidFill>
          <a:srgbClr val="002060"/>
        </a:solidFill>
      </dgm:spPr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80062AD-888A-324A-BABB-1E113E6CA74B}" type="doc">
      <dgm:prSet loTypeId="urn:microsoft.com/office/officeart/2005/8/layout/chevron1" loCatId="" qsTypeId="urn:microsoft.com/office/officeart/2005/8/quickstyle/simple5" qsCatId="simple" csTypeId="urn:microsoft.com/office/officeart/2005/8/colors/accent5_4" csCatId="accent5" phldr="1"/>
      <dgm:spPr/>
    </dgm:pt>
    <dgm:pt modelId="{06E7FA0F-3F5F-AE4C-AA81-8B37B94A317C}">
      <dgm:prSet phldrT="[Testo]" custT="1"/>
      <dgm:spPr/>
      <dgm:t>
        <a:bodyPr/>
        <a:lstStyle/>
        <a:p>
          <a:r>
            <a:rPr lang="it-IT" sz="1400" dirty="0"/>
            <a:t>Background</a:t>
          </a:r>
        </a:p>
      </dgm:t>
    </dgm:pt>
    <dgm:pt modelId="{383C2EB8-5123-954C-83FF-E833DD022C39}" type="parTrans" cxnId="{B3486E2B-6B65-B947-A86C-689C36E98340}">
      <dgm:prSet/>
      <dgm:spPr/>
      <dgm:t>
        <a:bodyPr/>
        <a:lstStyle/>
        <a:p>
          <a:endParaRPr lang="it-IT"/>
        </a:p>
      </dgm:t>
    </dgm:pt>
    <dgm:pt modelId="{5346592E-0A05-E246-B2B6-BCD916BDB73D}" type="sibTrans" cxnId="{B3486E2B-6B65-B947-A86C-689C36E98340}">
      <dgm:prSet/>
      <dgm:spPr/>
      <dgm:t>
        <a:bodyPr/>
        <a:lstStyle/>
        <a:p>
          <a:endParaRPr lang="it-IT"/>
        </a:p>
      </dgm:t>
    </dgm:pt>
    <dgm:pt modelId="{0BA9C807-CC2E-2D4A-B7C5-8C32CBC90B8A}">
      <dgm:prSet phldrT="[Testo]" custT="1"/>
      <dgm:spPr/>
      <dgm:t>
        <a:bodyPr/>
        <a:lstStyle/>
        <a:p>
          <a:r>
            <a:rPr lang="it-IT" sz="1400" dirty="0" err="1"/>
            <a:t>Aims</a:t>
          </a:r>
          <a:endParaRPr lang="it-IT" sz="1400" dirty="0"/>
        </a:p>
      </dgm:t>
    </dgm:pt>
    <dgm:pt modelId="{3AA0570B-BB38-3840-9170-C9333336103E}" type="parTrans" cxnId="{664E0AF1-88B5-F140-8DF7-12FFCDFDF431}">
      <dgm:prSet/>
      <dgm:spPr/>
      <dgm:t>
        <a:bodyPr/>
        <a:lstStyle/>
        <a:p>
          <a:endParaRPr lang="it-IT"/>
        </a:p>
      </dgm:t>
    </dgm:pt>
    <dgm:pt modelId="{4A55120B-EF0A-8945-AF8E-C900A71FA91A}" type="sibTrans" cxnId="{664E0AF1-88B5-F140-8DF7-12FFCDFDF431}">
      <dgm:prSet/>
      <dgm:spPr/>
      <dgm:t>
        <a:bodyPr/>
        <a:lstStyle/>
        <a:p>
          <a:endParaRPr lang="it-IT"/>
        </a:p>
      </dgm:t>
    </dgm:pt>
    <dgm:pt modelId="{A1D41B10-4A57-4F40-92B9-A5265AD61BD6}">
      <dgm:prSet phldrT="[Testo]" custT="1"/>
      <dgm:spPr/>
      <dgm:t>
        <a:bodyPr/>
        <a:lstStyle/>
        <a:p>
          <a:r>
            <a:rPr lang="it-IT" sz="1400" dirty="0" err="1"/>
            <a:t>Materials</a:t>
          </a:r>
          <a:r>
            <a:rPr lang="it-IT" sz="1400" dirty="0"/>
            <a:t> and Methods</a:t>
          </a:r>
        </a:p>
      </dgm:t>
    </dgm:pt>
    <dgm:pt modelId="{05EDF1E6-4181-C946-82F7-1DC4F3FE4314}" type="parTrans" cxnId="{93CE1C8E-450E-8045-919D-B21089410470}">
      <dgm:prSet/>
      <dgm:spPr/>
      <dgm:t>
        <a:bodyPr/>
        <a:lstStyle/>
        <a:p>
          <a:endParaRPr lang="it-IT"/>
        </a:p>
      </dgm:t>
    </dgm:pt>
    <dgm:pt modelId="{D9B756FE-380F-D54B-B4BA-14E773A831EF}" type="sibTrans" cxnId="{93CE1C8E-450E-8045-919D-B21089410470}">
      <dgm:prSet/>
      <dgm:spPr/>
      <dgm:t>
        <a:bodyPr/>
        <a:lstStyle/>
        <a:p>
          <a:endParaRPr lang="it-IT"/>
        </a:p>
      </dgm:t>
    </dgm:pt>
    <dgm:pt modelId="{B2D2DDAB-5E2F-E144-81BC-B303D2ABC569}">
      <dgm:prSet custT="1"/>
      <dgm:spPr/>
      <dgm:t>
        <a:bodyPr/>
        <a:lstStyle/>
        <a:p>
          <a:r>
            <a:rPr lang="it-IT" sz="1400" dirty="0" err="1"/>
            <a:t>Results</a:t>
          </a:r>
          <a:endParaRPr lang="it-IT" sz="1400" dirty="0"/>
        </a:p>
      </dgm:t>
    </dgm:pt>
    <dgm:pt modelId="{BB881389-1DA9-544E-8077-016A8FA32D69}" type="parTrans" cxnId="{CE5E915E-C250-9544-8C82-512C4B8A0418}">
      <dgm:prSet/>
      <dgm:spPr/>
      <dgm:t>
        <a:bodyPr/>
        <a:lstStyle/>
        <a:p>
          <a:endParaRPr lang="it-IT"/>
        </a:p>
      </dgm:t>
    </dgm:pt>
    <dgm:pt modelId="{01522E01-307E-984D-9127-2221EDCF4979}" type="sibTrans" cxnId="{CE5E915E-C250-9544-8C82-512C4B8A0418}">
      <dgm:prSet/>
      <dgm:spPr/>
      <dgm:t>
        <a:bodyPr/>
        <a:lstStyle/>
        <a:p>
          <a:endParaRPr lang="it-IT"/>
        </a:p>
      </dgm:t>
    </dgm:pt>
    <dgm:pt modelId="{336778A7-4E00-6D4C-B45B-218390BFCBF9}">
      <dgm:prSet custT="1"/>
      <dgm:spPr>
        <a:solidFill>
          <a:srgbClr val="002060"/>
        </a:solidFill>
      </dgm:spPr>
      <dgm:t>
        <a:bodyPr/>
        <a:lstStyle/>
        <a:p>
          <a:r>
            <a:rPr lang="it-IT" sz="1400" dirty="0"/>
            <a:t>Limits and </a:t>
          </a:r>
          <a:r>
            <a:rPr lang="it-IT" sz="1400" dirty="0" err="1"/>
            <a:t>Conclusions</a:t>
          </a:r>
          <a:endParaRPr lang="it-IT" sz="1400" dirty="0"/>
        </a:p>
      </dgm:t>
    </dgm:pt>
    <dgm:pt modelId="{92C805E3-889F-5642-BEEE-75EDDF9BA35B}" type="parTrans" cxnId="{2E1A333C-A036-AC47-BA72-7B17F52711D2}">
      <dgm:prSet/>
      <dgm:spPr/>
      <dgm:t>
        <a:bodyPr/>
        <a:lstStyle/>
        <a:p>
          <a:endParaRPr lang="it-IT"/>
        </a:p>
      </dgm:t>
    </dgm:pt>
    <dgm:pt modelId="{BB327D2C-968C-F641-BC88-0F9A2988FA33}" type="sibTrans" cxnId="{2E1A333C-A036-AC47-BA72-7B17F52711D2}">
      <dgm:prSet/>
      <dgm:spPr/>
      <dgm:t>
        <a:bodyPr/>
        <a:lstStyle/>
        <a:p>
          <a:endParaRPr lang="it-IT"/>
        </a:p>
      </dgm:t>
    </dgm:pt>
    <dgm:pt modelId="{DE487037-65C6-174D-B094-2FC1F31F9794}" type="pres">
      <dgm:prSet presAssocID="{F80062AD-888A-324A-BABB-1E113E6CA74B}" presName="Name0" presStyleCnt="0">
        <dgm:presLayoutVars>
          <dgm:dir/>
          <dgm:animLvl val="lvl"/>
          <dgm:resizeHandles val="exact"/>
        </dgm:presLayoutVars>
      </dgm:prSet>
      <dgm:spPr/>
    </dgm:pt>
    <dgm:pt modelId="{F791342E-0A9A-704E-8D96-2D68DC1C76CD}" type="pres">
      <dgm:prSet presAssocID="{06E7FA0F-3F5F-AE4C-AA81-8B37B94A3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0504398-F190-E747-8ED8-F86F61F719DB}" type="pres">
      <dgm:prSet presAssocID="{5346592E-0A05-E246-B2B6-BCD916BDB73D}" presName="parTxOnlySpace" presStyleCnt="0"/>
      <dgm:spPr/>
    </dgm:pt>
    <dgm:pt modelId="{08E453C6-2143-5B43-A3CB-863425854288}" type="pres">
      <dgm:prSet presAssocID="{0BA9C807-CC2E-2D4A-B7C5-8C32CBC90B8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6D6B26-17E5-F04C-938A-289B0B34A10E}" type="pres">
      <dgm:prSet presAssocID="{4A55120B-EF0A-8945-AF8E-C900A71FA91A}" presName="parTxOnlySpace" presStyleCnt="0"/>
      <dgm:spPr/>
    </dgm:pt>
    <dgm:pt modelId="{112A067A-D8B2-1B42-AA4F-3E2E5205447B}" type="pres">
      <dgm:prSet presAssocID="{A1D41B10-4A57-4F40-92B9-A5265AD61BD6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F1B515DF-9EDB-354E-A634-37297D66A542}" type="pres">
      <dgm:prSet presAssocID="{D9B756FE-380F-D54B-B4BA-14E773A831EF}" presName="parTxOnlySpace" presStyleCnt="0"/>
      <dgm:spPr/>
    </dgm:pt>
    <dgm:pt modelId="{6D3136B0-4348-3A41-9C25-CA39C5A7D34A}" type="pres">
      <dgm:prSet presAssocID="{B2D2DDAB-5E2F-E144-81BC-B303D2ABC56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540E7DD-D7B9-CC48-A9F2-AF3BB4A4D8A6}" type="pres">
      <dgm:prSet presAssocID="{01522E01-307E-984D-9127-2221EDCF4979}" presName="parTxOnlySpace" presStyleCnt="0"/>
      <dgm:spPr/>
    </dgm:pt>
    <dgm:pt modelId="{BB62331E-4301-154C-B813-650CDF6FADFC}" type="pres">
      <dgm:prSet presAssocID="{336778A7-4E00-6D4C-B45B-218390BFCBF9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C02EE1A-C197-E242-A667-BE0354C8C97C}" type="presOf" srcId="{F80062AD-888A-324A-BABB-1E113E6CA74B}" destId="{DE487037-65C6-174D-B094-2FC1F31F9794}" srcOrd="0" destOrd="0" presId="urn:microsoft.com/office/officeart/2005/8/layout/chevron1"/>
    <dgm:cxn modelId="{B3486E2B-6B65-B947-A86C-689C36E98340}" srcId="{F80062AD-888A-324A-BABB-1E113E6CA74B}" destId="{06E7FA0F-3F5F-AE4C-AA81-8B37B94A317C}" srcOrd="0" destOrd="0" parTransId="{383C2EB8-5123-954C-83FF-E833DD022C39}" sibTransId="{5346592E-0A05-E246-B2B6-BCD916BDB73D}"/>
    <dgm:cxn modelId="{3A518030-9A98-E244-A22F-F424EBA657F7}" type="presOf" srcId="{A1D41B10-4A57-4F40-92B9-A5265AD61BD6}" destId="{112A067A-D8B2-1B42-AA4F-3E2E5205447B}" srcOrd="0" destOrd="0" presId="urn:microsoft.com/office/officeart/2005/8/layout/chevron1"/>
    <dgm:cxn modelId="{F667633B-2734-7C40-9B22-09E1F84D59E3}" type="presOf" srcId="{06E7FA0F-3F5F-AE4C-AA81-8B37B94A317C}" destId="{F791342E-0A9A-704E-8D96-2D68DC1C76CD}" srcOrd="0" destOrd="0" presId="urn:microsoft.com/office/officeart/2005/8/layout/chevron1"/>
    <dgm:cxn modelId="{2E1A333C-A036-AC47-BA72-7B17F52711D2}" srcId="{F80062AD-888A-324A-BABB-1E113E6CA74B}" destId="{336778A7-4E00-6D4C-B45B-218390BFCBF9}" srcOrd="4" destOrd="0" parTransId="{92C805E3-889F-5642-BEEE-75EDDF9BA35B}" sibTransId="{BB327D2C-968C-F641-BC88-0F9A2988FA33}"/>
    <dgm:cxn modelId="{CE5E915E-C250-9544-8C82-512C4B8A0418}" srcId="{F80062AD-888A-324A-BABB-1E113E6CA74B}" destId="{B2D2DDAB-5E2F-E144-81BC-B303D2ABC569}" srcOrd="3" destOrd="0" parTransId="{BB881389-1DA9-544E-8077-016A8FA32D69}" sibTransId="{01522E01-307E-984D-9127-2221EDCF4979}"/>
    <dgm:cxn modelId="{2692376C-E8A2-2944-B832-7A1C7A3BE9DE}" type="presOf" srcId="{B2D2DDAB-5E2F-E144-81BC-B303D2ABC569}" destId="{6D3136B0-4348-3A41-9C25-CA39C5A7D34A}" srcOrd="0" destOrd="0" presId="urn:microsoft.com/office/officeart/2005/8/layout/chevron1"/>
    <dgm:cxn modelId="{93CE1C8E-450E-8045-919D-B21089410470}" srcId="{F80062AD-888A-324A-BABB-1E113E6CA74B}" destId="{A1D41B10-4A57-4F40-92B9-A5265AD61BD6}" srcOrd="2" destOrd="0" parTransId="{05EDF1E6-4181-C946-82F7-1DC4F3FE4314}" sibTransId="{D9B756FE-380F-D54B-B4BA-14E773A831EF}"/>
    <dgm:cxn modelId="{6B4153B7-63CA-9C44-91FC-5769CA4602AD}" type="presOf" srcId="{0BA9C807-CC2E-2D4A-B7C5-8C32CBC90B8A}" destId="{08E453C6-2143-5B43-A3CB-863425854288}" srcOrd="0" destOrd="0" presId="urn:microsoft.com/office/officeart/2005/8/layout/chevron1"/>
    <dgm:cxn modelId="{86287EC9-C950-A64F-95CB-A18BC1F3DECD}" type="presOf" srcId="{336778A7-4E00-6D4C-B45B-218390BFCBF9}" destId="{BB62331E-4301-154C-B813-650CDF6FADFC}" srcOrd="0" destOrd="0" presId="urn:microsoft.com/office/officeart/2005/8/layout/chevron1"/>
    <dgm:cxn modelId="{664E0AF1-88B5-F140-8DF7-12FFCDFDF431}" srcId="{F80062AD-888A-324A-BABB-1E113E6CA74B}" destId="{0BA9C807-CC2E-2D4A-B7C5-8C32CBC90B8A}" srcOrd="1" destOrd="0" parTransId="{3AA0570B-BB38-3840-9170-C9333336103E}" sibTransId="{4A55120B-EF0A-8945-AF8E-C900A71FA91A}"/>
    <dgm:cxn modelId="{D79D3A27-5CBF-3D4C-ABFD-2990603BDEE5}" type="presParOf" srcId="{DE487037-65C6-174D-B094-2FC1F31F9794}" destId="{F791342E-0A9A-704E-8D96-2D68DC1C76CD}" srcOrd="0" destOrd="0" presId="urn:microsoft.com/office/officeart/2005/8/layout/chevron1"/>
    <dgm:cxn modelId="{627E6CA5-14E6-1D44-9BE0-1DA0D8A0FAAC}" type="presParOf" srcId="{DE487037-65C6-174D-B094-2FC1F31F9794}" destId="{10504398-F190-E747-8ED8-F86F61F719DB}" srcOrd="1" destOrd="0" presId="urn:microsoft.com/office/officeart/2005/8/layout/chevron1"/>
    <dgm:cxn modelId="{A65941C9-A387-AE45-8394-5C82FAD7860F}" type="presParOf" srcId="{DE487037-65C6-174D-B094-2FC1F31F9794}" destId="{08E453C6-2143-5B43-A3CB-863425854288}" srcOrd="2" destOrd="0" presId="urn:microsoft.com/office/officeart/2005/8/layout/chevron1"/>
    <dgm:cxn modelId="{2BB29775-353C-8444-AB75-1CBAFF65E4B7}" type="presParOf" srcId="{DE487037-65C6-174D-B094-2FC1F31F9794}" destId="{736D6B26-17E5-F04C-938A-289B0B34A10E}" srcOrd="3" destOrd="0" presId="urn:microsoft.com/office/officeart/2005/8/layout/chevron1"/>
    <dgm:cxn modelId="{00B29B6E-C2C2-384F-A9E0-1032AD97FEAA}" type="presParOf" srcId="{DE487037-65C6-174D-B094-2FC1F31F9794}" destId="{112A067A-D8B2-1B42-AA4F-3E2E5205447B}" srcOrd="4" destOrd="0" presId="urn:microsoft.com/office/officeart/2005/8/layout/chevron1"/>
    <dgm:cxn modelId="{35118403-39A2-3545-8E86-06012E889662}" type="presParOf" srcId="{DE487037-65C6-174D-B094-2FC1F31F9794}" destId="{F1B515DF-9EDB-354E-A634-37297D66A542}" srcOrd="5" destOrd="0" presId="urn:microsoft.com/office/officeart/2005/8/layout/chevron1"/>
    <dgm:cxn modelId="{037EB39D-1AF5-6B4F-BA1B-2F42CABED11A}" type="presParOf" srcId="{DE487037-65C6-174D-B094-2FC1F31F9794}" destId="{6D3136B0-4348-3A41-9C25-CA39C5A7D34A}" srcOrd="6" destOrd="0" presId="urn:microsoft.com/office/officeart/2005/8/layout/chevron1"/>
    <dgm:cxn modelId="{14219965-E1B1-7042-BF86-C6E8C28566B6}" type="presParOf" srcId="{DE487037-65C6-174D-B094-2FC1F31F9794}" destId="{4540E7DD-D7B9-CC48-A9F2-AF3BB4A4D8A6}" srcOrd="7" destOrd="0" presId="urn:microsoft.com/office/officeart/2005/8/layout/chevron1"/>
    <dgm:cxn modelId="{FA7E4A6B-8266-0543-B794-E4BC98AABA1B}" type="presParOf" srcId="{DE487037-65C6-174D-B094-2FC1F31F9794}" destId="{BB62331E-4301-154C-B813-650CDF6FADF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6872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1412" y="0"/>
        <a:ext cx="2352268" cy="296872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Aims</a:t>
          </a:r>
        </a:p>
      </dsp:txBody>
      <dsp:txXfrm>
        <a:off x="2535638" y="0"/>
        <a:ext cx="2352268" cy="296872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Materials and Methods</a:t>
          </a:r>
        </a:p>
      </dsp:txBody>
      <dsp:txXfrm>
        <a:off x="4919865" y="0"/>
        <a:ext cx="2352268" cy="296872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Results</a:t>
          </a:r>
        </a:p>
      </dsp:txBody>
      <dsp:txXfrm>
        <a:off x="7304091" y="0"/>
        <a:ext cx="2352268" cy="296872"/>
      </dsp:txXfrm>
    </dsp:sp>
    <dsp:sp modelId="{BB62331E-4301-154C-B813-650CDF6FADFC}">
      <dsp:nvSpPr>
        <dsp:cNvPr id="0" name=""/>
        <dsp:cNvSpPr/>
      </dsp:nvSpPr>
      <dsp:spPr>
        <a:xfrm>
          <a:off x="9542858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Conclusions</a:t>
          </a:r>
        </a:p>
      </dsp:txBody>
      <dsp:txXfrm>
        <a:off x="9691294" y="0"/>
        <a:ext cx="2352268" cy="2968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6872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1412" y="0"/>
        <a:ext cx="2352268" cy="296872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Aims</a:t>
          </a:r>
        </a:p>
      </dsp:txBody>
      <dsp:txXfrm>
        <a:off x="2535638" y="0"/>
        <a:ext cx="2352268" cy="296872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Materials and Methods</a:t>
          </a:r>
        </a:p>
      </dsp:txBody>
      <dsp:txXfrm>
        <a:off x="4919865" y="0"/>
        <a:ext cx="2352268" cy="296872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Results</a:t>
          </a:r>
        </a:p>
      </dsp:txBody>
      <dsp:txXfrm>
        <a:off x="7304091" y="0"/>
        <a:ext cx="2352268" cy="296872"/>
      </dsp:txXfrm>
    </dsp:sp>
    <dsp:sp modelId="{BB62331E-4301-154C-B813-650CDF6FADFC}">
      <dsp:nvSpPr>
        <dsp:cNvPr id="0" name=""/>
        <dsp:cNvSpPr/>
      </dsp:nvSpPr>
      <dsp:spPr>
        <a:xfrm>
          <a:off x="9542858" y="0"/>
          <a:ext cx="2649140" cy="296872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Conclusions</a:t>
          </a:r>
        </a:p>
      </dsp:txBody>
      <dsp:txXfrm>
        <a:off x="9691294" y="0"/>
        <a:ext cx="2352268" cy="2968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2063" y="0"/>
        <a:ext cx="2350966" cy="298174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8174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6289" y="0"/>
        <a:ext cx="2350966" cy="298174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20516" y="0"/>
        <a:ext cx="2350966" cy="298174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4742" y="0"/>
        <a:ext cx="2350966" cy="298174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8969" y="0"/>
        <a:ext cx="2350966" cy="2981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2063" y="0"/>
        <a:ext cx="2350966" cy="298174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6289" y="0"/>
        <a:ext cx="2350966" cy="298174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8174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20516" y="0"/>
        <a:ext cx="2350966" cy="298174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4742" y="0"/>
        <a:ext cx="2350966" cy="298174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8969" y="0"/>
        <a:ext cx="2350966" cy="29817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47879" y="0"/>
        <a:ext cx="2359335" cy="289805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2105" y="0"/>
        <a:ext cx="2359335" cy="289805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16332" y="0"/>
        <a:ext cx="2359335" cy="289805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89805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0558" y="0"/>
        <a:ext cx="2359335" cy="289805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4785" y="0"/>
        <a:ext cx="2359335" cy="28980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47879" y="0"/>
        <a:ext cx="2359335" cy="289805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2105" y="0"/>
        <a:ext cx="2359335" cy="289805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16332" y="0"/>
        <a:ext cx="2359335" cy="289805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89805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0558" y="0"/>
        <a:ext cx="2359335" cy="289805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89805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4785" y="0"/>
        <a:ext cx="2359335" cy="28980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2063" y="0"/>
        <a:ext cx="2350966" cy="298174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6289" y="0"/>
        <a:ext cx="2350966" cy="298174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20516" y="0"/>
        <a:ext cx="2350966" cy="298174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4742" y="0"/>
        <a:ext cx="2350966" cy="298174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98174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8969" y="0"/>
        <a:ext cx="2350966" cy="29817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91342E-0A9A-704E-8D96-2D68DC1C76CD}">
      <dsp:nvSpPr>
        <dsp:cNvPr id="0" name=""/>
        <dsp:cNvSpPr/>
      </dsp:nvSpPr>
      <dsp:spPr>
        <a:xfrm>
          <a:off x="2976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Background</a:t>
          </a:r>
        </a:p>
      </dsp:txBody>
      <dsp:txXfrm>
        <a:off x="152063" y="0"/>
        <a:ext cx="2350966" cy="298174"/>
      </dsp:txXfrm>
    </dsp:sp>
    <dsp:sp modelId="{08E453C6-2143-5B43-A3CB-863425854288}">
      <dsp:nvSpPr>
        <dsp:cNvPr id="0" name=""/>
        <dsp:cNvSpPr/>
      </dsp:nvSpPr>
      <dsp:spPr>
        <a:xfrm>
          <a:off x="2387202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83492"/>
                <a:satOff val="-14547"/>
                <a:lumOff val="192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83492"/>
                <a:satOff val="-14547"/>
                <a:lumOff val="192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83492"/>
                <a:satOff val="-14547"/>
                <a:lumOff val="192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Aims</a:t>
          </a:r>
          <a:endParaRPr lang="it-IT" sz="1400" kern="1200" dirty="0"/>
        </a:p>
      </dsp:txBody>
      <dsp:txXfrm>
        <a:off x="2536289" y="0"/>
        <a:ext cx="2350966" cy="298174"/>
      </dsp:txXfrm>
    </dsp:sp>
    <dsp:sp modelId="{112A067A-D8B2-1B42-AA4F-3E2E5205447B}">
      <dsp:nvSpPr>
        <dsp:cNvPr id="0" name=""/>
        <dsp:cNvSpPr/>
      </dsp:nvSpPr>
      <dsp:spPr>
        <a:xfrm>
          <a:off x="4771429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Materials</a:t>
          </a:r>
          <a:r>
            <a:rPr lang="it-IT" sz="1400" kern="1200" dirty="0"/>
            <a:t> and Methods</a:t>
          </a:r>
        </a:p>
      </dsp:txBody>
      <dsp:txXfrm>
        <a:off x="4920516" y="0"/>
        <a:ext cx="2350966" cy="298174"/>
      </dsp:txXfrm>
    </dsp:sp>
    <dsp:sp modelId="{6D3136B0-4348-3A41-9C25-CA39C5A7D34A}">
      <dsp:nvSpPr>
        <dsp:cNvPr id="0" name=""/>
        <dsp:cNvSpPr/>
      </dsp:nvSpPr>
      <dsp:spPr>
        <a:xfrm>
          <a:off x="7155655" y="0"/>
          <a:ext cx="2649140" cy="298174"/>
        </a:xfrm>
        <a:prstGeom prst="chevron">
          <a:avLst/>
        </a:prstGeom>
        <a:gradFill rotWithShape="0">
          <a:gsLst>
            <a:gs pos="0">
              <a:schemeClr val="accent5">
                <a:shade val="50000"/>
                <a:hueOff val="166983"/>
                <a:satOff val="-29094"/>
                <a:lumOff val="3858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166983"/>
                <a:satOff val="-29094"/>
                <a:lumOff val="3858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166983"/>
                <a:satOff val="-29094"/>
                <a:lumOff val="3858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 err="1"/>
            <a:t>Results</a:t>
          </a:r>
          <a:endParaRPr lang="it-IT" sz="1400" kern="1200" dirty="0"/>
        </a:p>
      </dsp:txBody>
      <dsp:txXfrm>
        <a:off x="7304742" y="0"/>
        <a:ext cx="2350966" cy="298174"/>
      </dsp:txXfrm>
    </dsp:sp>
    <dsp:sp modelId="{BB62331E-4301-154C-B813-650CDF6FADFC}">
      <dsp:nvSpPr>
        <dsp:cNvPr id="0" name=""/>
        <dsp:cNvSpPr/>
      </dsp:nvSpPr>
      <dsp:spPr>
        <a:xfrm>
          <a:off x="9539882" y="0"/>
          <a:ext cx="2649140" cy="298174"/>
        </a:xfrm>
        <a:prstGeom prst="chevron">
          <a:avLst/>
        </a:prstGeom>
        <a:solidFill>
          <a:srgbClr val="00206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Limits and </a:t>
          </a:r>
          <a:r>
            <a:rPr lang="it-IT" sz="1400" kern="1200" dirty="0" err="1"/>
            <a:t>Conclusions</a:t>
          </a:r>
          <a:endParaRPr lang="it-IT" sz="1400" kern="1200" dirty="0"/>
        </a:p>
      </dsp:txBody>
      <dsp:txXfrm>
        <a:off x="9688969" y="0"/>
        <a:ext cx="2350966" cy="2981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3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4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0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28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4EB4D-DABB-BD8F-199A-03D7FDD6A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F0E6FFED-19FB-D463-0D65-4E81097A9B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6529512"/>
              </p:ext>
            </p:extLst>
          </p:nvPr>
        </p:nvGraphicFramePr>
        <p:xfrm>
          <a:off x="0" y="6559826"/>
          <a:ext cx="12191999" cy="298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3B7F0731-7562-615B-5E3B-206664F716FE}"/>
              </a:ext>
            </a:extLst>
          </p:cNvPr>
          <p:cNvSpPr txBox="1"/>
          <p:nvPr/>
        </p:nvSpPr>
        <p:spPr>
          <a:xfrm>
            <a:off x="593270" y="2142319"/>
            <a:ext cx="1068862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retrospective single-centre design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the lack of direct assessment of muscle strength or physical performance.</a:t>
            </a:r>
          </a:p>
          <a:p>
            <a:endParaRPr lang="en-GB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limited data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available</a:t>
            </a:r>
            <a:r>
              <a:rPr lang="it-IT" dirty="0"/>
              <a:t> on </a:t>
            </a:r>
            <a:r>
              <a:rPr lang="it-IT" dirty="0" err="1"/>
              <a:t>perioperative</a:t>
            </a:r>
            <a:r>
              <a:rPr lang="it-IT" dirty="0"/>
              <a:t> </a:t>
            </a:r>
            <a:r>
              <a:rPr lang="it-IT" dirty="0" err="1"/>
              <a:t>corticosteroid</a:t>
            </a:r>
            <a:r>
              <a:rPr lang="it-IT" dirty="0"/>
              <a:t> use</a:t>
            </a:r>
            <a:r>
              <a:rPr lang="en-GB" dirty="0">
                <a:latin typeface="Calibri" panose="020F0502020204030204" pitchFamily="34" charset="0"/>
                <a:ea typeface="Aptos" panose="020B0004020202020204" pitchFamily="34" charset="0"/>
              </a:rPr>
              <a:t>. </a:t>
            </a:r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body composition was assessed using preoperative imaging obtained with different modalities (CT or MRI). </a:t>
            </a:r>
            <a:endParaRPr lang="it-IT" dirty="0"/>
          </a:p>
        </p:txBody>
      </p:sp>
      <p:pic>
        <p:nvPicPr>
          <p:cNvPr id="5" name="Immagine 4" descr="Immagine che contiene Segnale stradale, cartello&#10;&#10;Il contenuto generato dall'IA potrebbe non essere corretto.">
            <a:extLst>
              <a:ext uri="{FF2B5EF4-FFF2-40B4-BE49-F238E27FC236}">
                <a16:creationId xmlns:a16="http://schemas.microsoft.com/office/drawing/2014/main" id="{41938F75-435D-7059-B08B-8FC56A4B44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308" y="4736247"/>
            <a:ext cx="2201148" cy="16156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0C7994AF-C5CF-85B3-4D2A-F11E2793EBC4}"/>
              </a:ext>
            </a:extLst>
          </p:cNvPr>
          <p:cNvSpPr txBox="1"/>
          <p:nvPr/>
        </p:nvSpPr>
        <p:spPr>
          <a:xfrm>
            <a:off x="193201" y="1387353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</a:rPr>
              <a:t>LIMITS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72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4085BE-993B-8900-0885-6BB0A3028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F9AC8B7A-5787-E6EF-8A9F-2A34ECA66428}"/>
              </a:ext>
            </a:extLst>
          </p:cNvPr>
          <p:cNvGraphicFramePr/>
          <p:nvPr/>
        </p:nvGraphicFramePr>
        <p:xfrm>
          <a:off x="0" y="6559826"/>
          <a:ext cx="12191999" cy="298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C968BBDA-11A2-AC5E-F314-89198BB75A4A}"/>
              </a:ext>
            </a:extLst>
          </p:cNvPr>
          <p:cNvSpPr txBox="1"/>
          <p:nvPr/>
        </p:nvSpPr>
        <p:spPr>
          <a:xfrm>
            <a:off x="874311" y="2027703"/>
            <a:ext cx="1000941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Preoperative </a:t>
            </a:r>
            <a:r>
              <a:rPr lang="it-IT" dirty="0" err="1"/>
              <a:t>sarcopenia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frequent</a:t>
            </a:r>
            <a:r>
              <a:rPr lang="it-IT" dirty="0"/>
              <a:t> in </a:t>
            </a:r>
            <a:r>
              <a:rPr lang="it-IT" dirty="0" err="1"/>
              <a:t>Crohn’s</a:t>
            </a:r>
            <a:r>
              <a:rPr lang="it-IT" dirty="0"/>
              <a:t> </a:t>
            </a:r>
            <a:r>
              <a:rPr lang="it-IT" dirty="0" err="1"/>
              <a:t>disease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undergoing</a:t>
            </a:r>
            <a:r>
              <a:rPr lang="it-IT" dirty="0"/>
              <a:t> </a:t>
            </a:r>
            <a:r>
              <a:rPr lang="it-IT" dirty="0" err="1"/>
              <a:t>ileocolic</a:t>
            </a:r>
            <a:r>
              <a:rPr lang="it-IT" dirty="0"/>
              <a:t> </a:t>
            </a:r>
            <a:r>
              <a:rPr lang="it-IT" dirty="0" err="1"/>
              <a:t>resection</a:t>
            </a:r>
            <a:r>
              <a:rPr lang="it-IT" dirty="0"/>
              <a:t> and </a:t>
            </a:r>
            <a:r>
              <a:rPr lang="it-IT" b="1" dirty="0" err="1"/>
              <a:t>is</a:t>
            </a:r>
            <a:r>
              <a:rPr lang="it-IT" b="1" dirty="0"/>
              <a:t> </a:t>
            </a:r>
            <a:r>
              <a:rPr lang="it-IT" b="1" dirty="0" err="1"/>
              <a:t>independently</a:t>
            </a:r>
            <a:r>
              <a:rPr lang="it-IT" b="1" dirty="0"/>
              <a:t> </a:t>
            </a:r>
            <a:r>
              <a:rPr lang="it-IT" b="1" dirty="0" err="1"/>
              <a:t>associated</a:t>
            </a:r>
            <a:r>
              <a:rPr lang="it-IT" b="1" dirty="0"/>
              <a:t> with an </a:t>
            </a:r>
            <a:r>
              <a:rPr lang="it-IT" b="1" dirty="0" err="1"/>
              <a:t>increased</a:t>
            </a:r>
            <a:r>
              <a:rPr lang="it-IT" b="1" dirty="0"/>
              <a:t> risk of </a:t>
            </a:r>
            <a:r>
              <a:rPr lang="it-IT" b="1" dirty="0" err="1"/>
              <a:t>early</a:t>
            </a:r>
            <a:r>
              <a:rPr lang="it-IT" b="1" dirty="0"/>
              <a:t> </a:t>
            </a:r>
            <a:r>
              <a:rPr lang="it-IT" b="1" dirty="0" err="1"/>
              <a:t>postoperative</a:t>
            </a:r>
            <a:r>
              <a:rPr lang="it-IT" b="1" dirty="0"/>
              <a:t> </a:t>
            </a:r>
            <a:r>
              <a:rPr lang="it-IT" b="1" dirty="0" err="1"/>
              <a:t>complications</a:t>
            </a:r>
            <a:r>
              <a:rPr lang="it-IT" b="1" dirty="0"/>
              <a:t> and </a:t>
            </a:r>
            <a:r>
              <a:rPr lang="it-IT" b="1" dirty="0" err="1"/>
              <a:t>endoscopic</a:t>
            </a:r>
            <a:r>
              <a:rPr lang="it-IT" b="1" dirty="0"/>
              <a:t> </a:t>
            </a:r>
            <a:r>
              <a:rPr lang="it-IT" b="1" dirty="0" err="1"/>
              <a:t>recurrence</a:t>
            </a:r>
            <a:r>
              <a:rPr lang="it-IT" b="1" dirty="0"/>
              <a:t>. 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pPr marL="285750" indent="-285750">
              <a:buFont typeface="Wingdings" pitchFamily="2" charset="2"/>
              <a:buChar char="§"/>
            </a:pPr>
            <a:r>
              <a:rPr lang="it-IT" dirty="0" err="1"/>
              <a:t>These</a:t>
            </a:r>
            <a:r>
              <a:rPr lang="it-IT" dirty="0"/>
              <a:t> </a:t>
            </a:r>
            <a:r>
              <a:rPr lang="it-IT" dirty="0" err="1"/>
              <a:t>findings</a:t>
            </a:r>
            <a:r>
              <a:rPr lang="it-IT" dirty="0"/>
              <a:t> support the </a:t>
            </a:r>
            <a:r>
              <a:rPr lang="it-IT" dirty="0" err="1"/>
              <a:t>potential</a:t>
            </a:r>
            <a:r>
              <a:rPr lang="it-IT" dirty="0"/>
              <a:t> </a:t>
            </a:r>
            <a:r>
              <a:rPr lang="it-IT" dirty="0" err="1"/>
              <a:t>role</a:t>
            </a:r>
            <a:r>
              <a:rPr lang="it-IT" dirty="0"/>
              <a:t> of </a:t>
            </a:r>
            <a:r>
              <a:rPr lang="it-IT" b="1" dirty="0" err="1"/>
              <a:t>preoperative</a:t>
            </a:r>
            <a:r>
              <a:rPr lang="it-IT" b="1" dirty="0"/>
              <a:t> body </a:t>
            </a:r>
            <a:r>
              <a:rPr lang="it-IT" b="1" dirty="0" err="1"/>
              <a:t>composition</a:t>
            </a:r>
            <a:r>
              <a:rPr lang="it-IT" b="1" dirty="0"/>
              <a:t> </a:t>
            </a:r>
            <a:r>
              <a:rPr lang="it-IT" b="1" dirty="0" err="1"/>
              <a:t>assessment</a:t>
            </a:r>
            <a:r>
              <a:rPr lang="it-IT" b="1" dirty="0"/>
              <a:t> </a:t>
            </a:r>
            <a:r>
              <a:rPr lang="it-IT" dirty="0"/>
              <a:t>in </a:t>
            </a:r>
            <a:r>
              <a:rPr lang="it-IT" dirty="0" err="1"/>
              <a:t>perioperative</a:t>
            </a:r>
            <a:r>
              <a:rPr lang="it-IT" dirty="0"/>
              <a:t> risk </a:t>
            </a:r>
            <a:r>
              <a:rPr lang="it-IT" dirty="0" err="1"/>
              <a:t>stratification</a:t>
            </a:r>
            <a:r>
              <a:rPr lang="it-IT" dirty="0"/>
              <a:t> and </a:t>
            </a:r>
            <a:r>
              <a:rPr lang="it-IT" dirty="0" err="1"/>
              <a:t>postoperative</a:t>
            </a:r>
            <a:r>
              <a:rPr lang="it-IT" dirty="0"/>
              <a:t> risk profiling.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D0A77DF-EE3A-B73A-8B7D-6896082AB283}"/>
              </a:ext>
            </a:extLst>
          </p:cNvPr>
          <p:cNvSpPr txBox="1"/>
          <p:nvPr/>
        </p:nvSpPr>
        <p:spPr>
          <a:xfrm>
            <a:off x="258515" y="1162375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  <a:effectLst/>
              </a:rPr>
              <a:t>CONCLUSIONS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B210ECF-9A01-3749-6CED-778A5D8A5E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70755" y="4689416"/>
            <a:ext cx="1625943" cy="164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411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02D71E3-8845-6F05-9D26-8BA4A250CCE8}"/>
              </a:ext>
            </a:extLst>
          </p:cNvPr>
          <p:cNvSpPr txBox="1"/>
          <p:nvPr/>
        </p:nvSpPr>
        <p:spPr>
          <a:xfrm>
            <a:off x="1045029" y="2231571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 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96BB881-EB71-156F-CBE7-C7D567E81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405024"/>
              </p:ext>
            </p:extLst>
          </p:nvPr>
        </p:nvGraphicFramePr>
        <p:xfrm>
          <a:off x="463826" y="1668928"/>
          <a:ext cx="11224591" cy="1643189"/>
        </p:xfrm>
        <a:graphic>
          <a:graphicData uri="http://schemas.openxmlformats.org/drawingml/2006/table">
            <a:tbl>
              <a:tblPr/>
              <a:tblGrid>
                <a:gridCol w="11224591">
                  <a:extLst>
                    <a:ext uri="{9D8B030D-6E8A-4147-A177-3AD203B41FA5}">
                      <a16:colId xmlns:a16="http://schemas.microsoft.com/office/drawing/2014/main" val="2643275096"/>
                    </a:ext>
                  </a:extLst>
                </a:gridCol>
              </a:tblGrid>
              <a:tr h="1643189">
                <a:tc>
                  <a:txBody>
                    <a:bodyPr/>
                    <a:lstStyle/>
                    <a:p>
                      <a:pPr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it-IT" sz="2800" b="1" i="0" u="none" strike="noStrike" kern="1200" dirty="0">
                          <a:solidFill>
                            <a:srgbClr val="00204F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PREOPERATIVE SARCOPENIA IS ASSOCIATED WITH POSTOPERATIVE COMPLICATIONS AND ENDOSCOPIC RECURRENCE AFTER ILEOCAECAL RESECTION IN CROHN’S DISEASE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209979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40A3CC65-CFFB-9C91-DCB4-BA78557EEF75}"/>
              </a:ext>
            </a:extLst>
          </p:cNvPr>
          <p:cNvSpPr txBox="1"/>
          <p:nvPr/>
        </p:nvSpPr>
        <p:spPr>
          <a:xfrm>
            <a:off x="1276183" y="3580774"/>
            <a:ext cx="98463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dirty="0"/>
              <a:t>Angelo Del Gaudio </a:t>
            </a:r>
            <a:r>
              <a:rPr lang="it-IT" sz="1200" baseline="30000" dirty="0"/>
              <a:t>1</a:t>
            </a:r>
            <a:r>
              <a:rPr lang="it-IT" sz="1200" dirty="0"/>
              <a:t>, Guia </a:t>
            </a:r>
            <a:r>
              <a:rPr lang="it-IT" sz="1200" dirty="0" err="1"/>
              <a:t>Becherucci</a:t>
            </a:r>
            <a:r>
              <a:rPr lang="it-IT" sz="1200" dirty="0"/>
              <a:t> </a:t>
            </a:r>
            <a:r>
              <a:rPr lang="it-IT" sz="1200" baseline="30000" dirty="0"/>
              <a:t>1</a:t>
            </a:r>
            <a:r>
              <a:rPr lang="it-IT" sz="1200" dirty="0"/>
              <a:t>, Federica Di Vincenzo </a:t>
            </a:r>
            <a:r>
              <a:rPr lang="it-IT" sz="1200" baseline="30000" dirty="0"/>
              <a:t>1</a:t>
            </a:r>
            <a:r>
              <a:rPr lang="it-IT" sz="1200" dirty="0"/>
              <a:t>, Teodoro Pietro Di Certo </a:t>
            </a:r>
            <a:r>
              <a:rPr lang="it-IT" sz="1200" baseline="30000" dirty="0"/>
              <a:t>2,3 </a:t>
            </a:r>
            <a:r>
              <a:rPr lang="it-IT" sz="1200" dirty="0"/>
              <a:t>, Fabio Cascella </a:t>
            </a:r>
            <a:r>
              <a:rPr lang="it-IT" sz="1200" baseline="30000" dirty="0"/>
              <a:t>3</a:t>
            </a:r>
            <a:r>
              <a:rPr lang="it-IT" sz="1200" dirty="0"/>
              <a:t>, Marco Murgiano </a:t>
            </a:r>
            <a:r>
              <a:rPr lang="it-IT" sz="1200" baseline="30000" dirty="0"/>
              <a:t>3</a:t>
            </a:r>
            <a:r>
              <a:rPr lang="it-IT" sz="1200" dirty="0"/>
              <a:t>, Simone Parello </a:t>
            </a:r>
            <a:r>
              <a:rPr lang="it-IT" sz="1200" baseline="30000" dirty="0"/>
              <a:t>3</a:t>
            </a:r>
            <a:r>
              <a:rPr lang="it-IT" sz="1200" dirty="0"/>
              <a:t>, Flavio </a:t>
            </a:r>
            <a:r>
              <a:rPr lang="it-IT" sz="1200" dirty="0" err="1"/>
              <a:t>Fiaccavento</a:t>
            </a:r>
            <a:r>
              <a:rPr lang="it-IT" sz="1200" dirty="0"/>
              <a:t> </a:t>
            </a:r>
            <a:r>
              <a:rPr lang="it-IT" sz="1200" baseline="30000" dirty="0"/>
              <a:t>3</a:t>
            </a:r>
            <a:r>
              <a:rPr lang="it-IT" sz="1200" dirty="0"/>
              <a:t>, Gaetano Coppola</a:t>
            </a:r>
            <a:r>
              <a:rPr lang="it-IT" sz="1200" baseline="30000" dirty="0"/>
              <a:t>1</a:t>
            </a:r>
            <a:r>
              <a:rPr lang="it-IT" sz="1200" dirty="0"/>
              <a:t>, Irene Mignini</a:t>
            </a:r>
            <a:r>
              <a:rPr lang="it-IT" sz="1200" baseline="30000" dirty="0"/>
              <a:t> 1</a:t>
            </a:r>
            <a:r>
              <a:rPr lang="it-IT" sz="1200" dirty="0"/>
              <a:t>, Lucrezia Laterza</a:t>
            </a:r>
            <a:r>
              <a:rPr lang="it-IT" sz="1200" baseline="30000" dirty="0"/>
              <a:t>1</a:t>
            </a:r>
            <a:r>
              <a:rPr lang="it-IT" sz="1200" dirty="0"/>
              <a:t>, Massimo Musumeci</a:t>
            </a:r>
            <a:r>
              <a:rPr lang="it-IT" sz="1200" baseline="30000" dirty="0"/>
              <a:t>3</a:t>
            </a:r>
            <a:r>
              <a:rPr lang="it-IT" sz="1200" dirty="0"/>
              <a:t> , Franco Sacchetti</a:t>
            </a:r>
            <a:r>
              <a:rPr lang="it-IT" sz="1200" baseline="30000" dirty="0"/>
              <a:t>4</a:t>
            </a:r>
            <a:r>
              <a:rPr lang="it-IT" sz="1200" dirty="0"/>
              <a:t>, Paola Caprino </a:t>
            </a:r>
            <a:r>
              <a:rPr lang="it-IT" sz="1200" baseline="30000" dirty="0"/>
              <a:t>4</a:t>
            </a:r>
            <a:r>
              <a:rPr lang="it-IT" sz="1200" dirty="0"/>
              <a:t>, Luigi Sofo</a:t>
            </a:r>
            <a:r>
              <a:rPr lang="it-IT" sz="1200" baseline="30000" dirty="0"/>
              <a:t>4</a:t>
            </a:r>
            <a:r>
              <a:rPr lang="it-IT" sz="1200" dirty="0"/>
              <a:t>, Antonio Gasbarrini</a:t>
            </a:r>
            <a:r>
              <a:rPr lang="it-IT" sz="1200" baseline="30000" dirty="0"/>
              <a:t>3</a:t>
            </a:r>
            <a:r>
              <a:rPr lang="it-IT" sz="1200" dirty="0"/>
              <a:t>, Daniela Pugliese</a:t>
            </a:r>
            <a:r>
              <a:rPr lang="it-IT" sz="1200" baseline="30000" dirty="0"/>
              <a:t>1,6</a:t>
            </a:r>
            <a:r>
              <a:rPr lang="it-IT" sz="1200" dirty="0"/>
              <a:t>, Alfredo Papa</a:t>
            </a:r>
            <a:r>
              <a:rPr lang="it-IT" sz="1200" baseline="30000" dirty="0"/>
              <a:t>1,3</a:t>
            </a:r>
            <a:r>
              <a:rPr lang="it-IT" sz="1200" dirty="0"/>
              <a:t>, Franco Scaldaferri</a:t>
            </a:r>
            <a:r>
              <a:rPr lang="it-IT" sz="1200" baseline="30000" dirty="0"/>
              <a:t>1,3</a:t>
            </a:r>
            <a:r>
              <a:rPr lang="it-IT" sz="1200" dirty="0"/>
              <a:t>, Laura Maria Minordi</a:t>
            </a:r>
            <a:r>
              <a:rPr lang="it-IT" sz="1200" baseline="30000" dirty="0"/>
              <a:t>2</a:t>
            </a:r>
            <a:r>
              <a:rPr lang="it-IT" sz="1200" dirty="0"/>
              <a:t>, Loris Riccardo Lopetuso</a:t>
            </a:r>
            <a:r>
              <a:rPr lang="it-IT" sz="1200" baseline="30000" dirty="0"/>
              <a:t>1,5</a:t>
            </a:r>
            <a:endParaRPr lang="it-IT" sz="12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533850B-A918-DBAB-B17B-D91A37BB7015}"/>
              </a:ext>
            </a:extLst>
          </p:cNvPr>
          <p:cNvSpPr txBox="1"/>
          <p:nvPr/>
        </p:nvSpPr>
        <p:spPr>
          <a:xfrm>
            <a:off x="3296477" y="4808611"/>
            <a:ext cx="5559288" cy="1887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1.CEMAD Digestive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Disease</a:t>
            </a:r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Center, IBD Unit- Dipartimento di Medicina e Chirurgia Traslazionale, Fondazione Policlinico Gemelli IRCCS, Università Cattolica del Sacro Cuore, Rome,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Italy</a:t>
            </a:r>
            <a:endParaRPr lang="it-IT" sz="1400" i="1" baseline="30000" dirty="0">
              <a:solidFill>
                <a:srgbClr val="00206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2.UOC di Radiologia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Addomino</a:t>
            </a:r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-Pelvica, Dipartimento di Diagnostica per Immagini, Radioterapia Oncologica ed Ematologia, Fondazione Policlinico Universitario “A. Gemelli” , IRCCS, Università Cattolica del Sacro Cuore, Rome, 00168,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Italy</a:t>
            </a:r>
            <a:endParaRPr lang="it-IT" sz="1400" i="1" baseline="30000" dirty="0">
              <a:solidFill>
                <a:srgbClr val="00206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3.Dipartimento di Scienze Mediche e Chirurgiche, Università Cattolica del Sacro Cuore, Rome 00168,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Italy</a:t>
            </a:r>
            <a:endParaRPr lang="it-IT" sz="1400" i="1" baseline="30000" dirty="0">
              <a:solidFill>
                <a:srgbClr val="00206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4.Abdominal Surgery Unit, Department of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Gastroenterological</a:t>
            </a:r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Sciences, Fondazione Policlinico Universitario A. Gemelli’ IRCCS, Università Cattolica del Sacro Cuore, Rome, 00168,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Italy</a:t>
            </a:r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5.Department of Life Science, Health, and Health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Professions</a:t>
            </a:r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Link Campus University, 00165 Rome,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Italy</a:t>
            </a:r>
            <a:endParaRPr lang="it-IT" sz="1400" i="1" baseline="30000" dirty="0">
              <a:solidFill>
                <a:srgbClr val="00206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6.UOS Gastroenterologia, Ospedale Isola Tiberina Gemelli Isola, 00186 Rome,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Italy</a:t>
            </a:r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lain"/>
            </a:pPr>
            <a:endParaRPr lang="it-IT" sz="1400" i="1" baseline="30000" dirty="0">
              <a:solidFill>
                <a:srgbClr val="00206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buAutoNum type="arabicPlain"/>
            </a:pPr>
            <a:endParaRPr lang="it-IT" sz="1400" i="1" baseline="30000" dirty="0">
              <a:solidFill>
                <a:srgbClr val="00206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D620A841-0729-7868-A494-7CBBD9DA5A9D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080A346-C15B-82F3-AC06-AC00F2FB6F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826" y="4619173"/>
            <a:ext cx="2832216" cy="1139797"/>
          </a:xfrm>
          <a:prstGeom prst="rect">
            <a:avLst/>
          </a:prstGeom>
        </p:spPr>
      </p:pic>
      <p:pic>
        <p:nvPicPr>
          <p:cNvPr id="8" name="Picture 2" descr="CEMAD Contatti - CEMAD - Centro Malattie Apparato Digerente">
            <a:extLst>
              <a:ext uri="{FF2B5EF4-FFF2-40B4-BE49-F238E27FC236}">
                <a16:creationId xmlns:a16="http://schemas.microsoft.com/office/drawing/2014/main" id="{E8C20E15-9917-7191-192B-E53156435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765" y="4688923"/>
            <a:ext cx="3084576" cy="106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544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6BE4C-B4AF-942F-5544-47D3A5C3D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1500894-F322-9E90-D00F-05A499812723}"/>
              </a:ext>
            </a:extLst>
          </p:cNvPr>
          <p:cNvSpPr txBox="1"/>
          <p:nvPr/>
        </p:nvSpPr>
        <p:spPr>
          <a:xfrm>
            <a:off x="337457" y="3198167"/>
            <a:ext cx="6233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</a:rPr>
              <a:t>NO CONFLICTS OF INTERESTS TO DECLARE</a:t>
            </a:r>
            <a:r>
              <a:rPr lang="it-IT" sz="2400" dirty="0">
                <a:solidFill>
                  <a:srgbClr val="002060"/>
                </a:solidFill>
              </a:rPr>
              <a:t>. </a:t>
            </a:r>
            <a:r>
              <a:rPr lang="it-IT" sz="2400" dirty="0"/>
              <a:t> 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CA40D9F9-F4A1-32F5-75C1-00622A892E17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3596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a 4">
            <a:extLst>
              <a:ext uri="{FF2B5EF4-FFF2-40B4-BE49-F238E27FC236}">
                <a16:creationId xmlns:a16="http://schemas.microsoft.com/office/drawing/2014/main" id="{59B4F020-D0AF-3D13-18C5-4A820E9D6F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3023328"/>
              </p:ext>
            </p:extLst>
          </p:nvPr>
        </p:nvGraphicFramePr>
        <p:xfrm>
          <a:off x="0" y="6561129"/>
          <a:ext cx="12191999" cy="296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74DFB75B-2962-ABED-1A6E-9B754A97D26F}"/>
              </a:ext>
            </a:extLst>
          </p:cNvPr>
          <p:cNvSpPr txBox="1"/>
          <p:nvPr/>
        </p:nvSpPr>
        <p:spPr>
          <a:xfrm>
            <a:off x="121927" y="1400125"/>
            <a:ext cx="61012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u="sng" dirty="0">
                <a:solidFill>
                  <a:srgbClr val="002060"/>
                </a:solidFill>
              </a:rPr>
              <a:t>BACKGROUND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4D94AEC5-9E71-1DC1-458C-DFE0D10BFF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4095" y="3527748"/>
            <a:ext cx="93181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kumimoji="0" lang="it-IT" altLang="it-IT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Previous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studies </a:t>
            </a:r>
            <a:r>
              <a:rPr kumimoji="0" lang="it-IT" altLang="it-IT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suggest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that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sarcopenia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may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be </a:t>
            </a:r>
            <a:r>
              <a:rPr kumimoji="0" lang="it-IT" altLang="it-IT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associated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with </a:t>
            </a:r>
            <a:r>
              <a:rPr kumimoji="0" lang="it-IT" altLang="it-IT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worse</a:t>
            </a:r>
            <a:r>
              <a:rPr kumimoji="0" lang="it-IT" altLang="it-IT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short-</a:t>
            </a:r>
            <a:r>
              <a:rPr kumimoji="0" lang="it-IT" altLang="it-IT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term</a:t>
            </a:r>
            <a:r>
              <a:rPr kumimoji="0" lang="it-IT" altLang="it-IT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surgical</a:t>
            </a:r>
            <a:r>
              <a:rPr kumimoji="0" lang="it-IT" altLang="it-IT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outcomes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, </a:t>
            </a:r>
            <a:r>
              <a:rPr kumimoji="0" lang="it-IT" altLang="it-IT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including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postoperative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morbidity</a:t>
            </a:r>
            <a:r>
              <a:rPr lang="it-IT" altLang="it-IT" dirty="0"/>
              <a:t>, </a:t>
            </a:r>
            <a:r>
              <a:rPr lang="it-IT" altLang="it-IT" dirty="0" err="1"/>
              <a:t>anastomotic</a:t>
            </a:r>
            <a:r>
              <a:rPr lang="it-IT" altLang="it-IT" dirty="0"/>
              <a:t> leak and </a:t>
            </a:r>
            <a:r>
              <a:rPr lang="it-IT" altLang="it-IT" dirty="0" err="1"/>
              <a:t>higher</a:t>
            </a:r>
            <a:r>
              <a:rPr lang="it-IT" altLang="it-IT" dirty="0"/>
              <a:t>-grade </a:t>
            </a:r>
            <a:r>
              <a:rPr lang="it-IT" altLang="it-IT" dirty="0" err="1"/>
              <a:t>morbidity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A1B775B-D4A2-EFA1-7E88-B0136D053484}"/>
              </a:ext>
            </a:extLst>
          </p:cNvPr>
          <p:cNvSpPr txBox="1"/>
          <p:nvPr/>
        </p:nvSpPr>
        <p:spPr>
          <a:xfrm>
            <a:off x="1564095" y="1966199"/>
            <a:ext cx="94443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Sarcopenia is defined as skeletal muscle disorder encompassing both muscle mass and function reduction, causing low strength and physical performance. </a:t>
            </a:r>
          </a:p>
          <a:p>
            <a:endParaRPr lang="en-GB" dirty="0"/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This condition ranges from </a:t>
            </a:r>
            <a:r>
              <a:rPr lang="en-GB" b="1" dirty="0"/>
              <a:t>33% to over 40% </a:t>
            </a:r>
            <a:r>
              <a:rPr lang="en-GB" dirty="0"/>
              <a:t>in patients with Crohn’s Disease (CD), prevalence of sarcopenia </a:t>
            </a:r>
            <a:r>
              <a:rPr lang="en-GB" b="1" dirty="0"/>
              <a:t>increases up to 61% </a:t>
            </a:r>
            <a:r>
              <a:rPr lang="en-GB" dirty="0"/>
              <a:t>when considering only CD patients who have undergone surgery</a:t>
            </a:r>
            <a:r>
              <a:rPr lang="it-IT" dirty="0"/>
              <a:t> 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E9810B1-A0F9-EC56-C1E2-C70860ACB0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5124" y="4821832"/>
            <a:ext cx="2603127" cy="149962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E933DDF-66C2-3B23-E6DE-6D88DA0BF5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93750" y="4671050"/>
            <a:ext cx="1880993" cy="1754327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FB8A03D-63A2-B23B-584D-9ADCBB177B34}"/>
              </a:ext>
            </a:extLst>
          </p:cNvPr>
          <p:cNvSpPr txBox="1"/>
          <p:nvPr/>
        </p:nvSpPr>
        <p:spPr>
          <a:xfrm>
            <a:off x="9657412" y="6079128"/>
            <a:ext cx="2449710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Cruz-Jentoft AJ, et al. Age Ageing. 2019</a:t>
            </a:r>
          </a:p>
          <a:p>
            <a:r>
              <a:rPr lang="en-US" sz="1050" dirty="0" err="1"/>
              <a:t>Nagayoshi</a:t>
            </a:r>
            <a:r>
              <a:rPr lang="en-US" sz="1050" dirty="0"/>
              <a:t> K, et al. Surg Open Sci. 2023</a:t>
            </a:r>
            <a:endParaRPr lang="it-IT" sz="105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F8F54-F499-0A4A-0E3A-D2C03AA49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a 4">
            <a:extLst>
              <a:ext uri="{FF2B5EF4-FFF2-40B4-BE49-F238E27FC236}">
                <a16:creationId xmlns:a16="http://schemas.microsoft.com/office/drawing/2014/main" id="{972F0646-EE56-9A2B-FDF4-9E04AAA6BBA9}"/>
              </a:ext>
            </a:extLst>
          </p:cNvPr>
          <p:cNvGraphicFramePr/>
          <p:nvPr/>
        </p:nvGraphicFramePr>
        <p:xfrm>
          <a:off x="0" y="6561129"/>
          <a:ext cx="12191999" cy="296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A9E5BACD-53FF-E3D3-A197-19102B288E45}"/>
              </a:ext>
            </a:extLst>
          </p:cNvPr>
          <p:cNvSpPr txBox="1"/>
          <p:nvPr/>
        </p:nvSpPr>
        <p:spPr>
          <a:xfrm>
            <a:off x="121927" y="1400125"/>
            <a:ext cx="61012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u="sng" dirty="0">
                <a:solidFill>
                  <a:srgbClr val="002060"/>
                </a:solidFill>
              </a:rPr>
              <a:t>BACKGROUND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0F4CBF2-362B-1FBB-0BF3-DE6A1C67B8C6}"/>
              </a:ext>
            </a:extLst>
          </p:cNvPr>
          <p:cNvSpPr txBox="1"/>
          <p:nvPr/>
        </p:nvSpPr>
        <p:spPr>
          <a:xfrm>
            <a:off x="175956" y="2934185"/>
            <a:ext cx="82974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dirty="0"/>
              <a:t>In the </a:t>
            </a:r>
            <a:r>
              <a:rPr lang="it-IT" dirty="0" err="1"/>
              <a:t>surgical</a:t>
            </a:r>
            <a:r>
              <a:rPr lang="it-IT" dirty="0"/>
              <a:t> setting </a:t>
            </a:r>
            <a:r>
              <a:rPr lang="en-GB" dirty="0"/>
              <a:t>imaging-based methods have been proposed for skeletal muscle mass assessment.</a:t>
            </a:r>
          </a:p>
          <a:p>
            <a:endParaRPr lang="en-GB" dirty="0"/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Measurement of the </a:t>
            </a:r>
            <a:r>
              <a:rPr lang="en-GB" b="1" dirty="0"/>
              <a:t>total psoas area index (TPAI) </a:t>
            </a:r>
            <a:r>
              <a:rPr lang="en-GB" dirty="0"/>
              <a:t>at the level of the L3 vertebral body on radiological scans has emerged as a practical and reproducible surrogate marker.  </a:t>
            </a:r>
          </a:p>
          <a:p>
            <a:endParaRPr lang="en-GB" dirty="0"/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The interplay between sarcopenia, early postoperative complications, and subsequent endoscopic recurrence has not been systematically explored</a:t>
            </a:r>
            <a:r>
              <a:rPr lang="it-IT" dirty="0"/>
              <a:t>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26E558A-648D-8E13-F24D-3D5FC8216876}"/>
              </a:ext>
            </a:extLst>
          </p:cNvPr>
          <p:cNvSpPr txBox="1"/>
          <p:nvPr/>
        </p:nvSpPr>
        <p:spPr>
          <a:xfrm>
            <a:off x="175956" y="1905545"/>
            <a:ext cx="862666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dirty="0" err="1"/>
              <a:t>Sarcopenia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usually</a:t>
            </a:r>
            <a:r>
              <a:rPr lang="it-IT" dirty="0"/>
              <a:t> </a:t>
            </a:r>
            <a:r>
              <a:rPr lang="it-IT" dirty="0" err="1"/>
              <a:t>assessed</a:t>
            </a:r>
            <a:r>
              <a:rPr lang="it-IT" dirty="0"/>
              <a:t> </a:t>
            </a:r>
            <a:r>
              <a:rPr lang="it-IT" dirty="0" err="1"/>
              <a:t>using</a:t>
            </a:r>
            <a:r>
              <a:rPr lang="it-IT" dirty="0"/>
              <a:t> </a:t>
            </a:r>
            <a:r>
              <a:rPr lang="it-IT" b="1" dirty="0" err="1"/>
              <a:t>handgrip</a:t>
            </a:r>
            <a:r>
              <a:rPr lang="it-IT" b="1" dirty="0"/>
              <a:t> </a:t>
            </a:r>
            <a:r>
              <a:rPr lang="it-IT" b="1" dirty="0" err="1"/>
              <a:t>strength</a:t>
            </a:r>
            <a:r>
              <a:rPr lang="it-IT" b="1" dirty="0"/>
              <a:t> </a:t>
            </a:r>
            <a:r>
              <a:rPr lang="it-IT" dirty="0"/>
              <a:t>and body </a:t>
            </a:r>
            <a:r>
              <a:rPr lang="it-IT" dirty="0" err="1"/>
              <a:t>composition</a:t>
            </a:r>
            <a:r>
              <a:rPr lang="it-IT" dirty="0"/>
              <a:t> techniques </a:t>
            </a:r>
            <a:r>
              <a:rPr lang="it-IT" dirty="0" err="1"/>
              <a:t>such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b="1" dirty="0"/>
              <a:t>dual-energy X-ray </a:t>
            </a:r>
            <a:r>
              <a:rPr lang="it-IT" b="1" dirty="0" err="1"/>
              <a:t>absorptiometry</a:t>
            </a:r>
            <a:r>
              <a:rPr lang="it-IT" b="1" dirty="0"/>
              <a:t> (DEXA)</a:t>
            </a:r>
            <a:r>
              <a:rPr lang="it-IT" dirty="0"/>
              <a:t>, </a:t>
            </a:r>
            <a:r>
              <a:rPr lang="it-IT" b="1" dirty="0" err="1"/>
              <a:t>bioelectrical</a:t>
            </a:r>
            <a:r>
              <a:rPr lang="it-IT" b="1" dirty="0"/>
              <a:t> </a:t>
            </a:r>
            <a:r>
              <a:rPr lang="it-IT" b="1" dirty="0" err="1"/>
              <a:t>impedance</a:t>
            </a:r>
            <a:r>
              <a:rPr lang="it-IT" b="1" dirty="0"/>
              <a:t> </a:t>
            </a:r>
            <a:r>
              <a:rPr lang="it-IT" b="1" dirty="0" err="1"/>
              <a:t>analysis</a:t>
            </a:r>
            <a:r>
              <a:rPr lang="it-IT" b="1" dirty="0"/>
              <a:t> (BIA)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2BD1CC4-0C07-4C84-D476-F0D6C1BBCA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65690" y="3454507"/>
            <a:ext cx="3226309" cy="248099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16F0412-DB1C-A699-C822-DC4C813969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11389" y="1905545"/>
            <a:ext cx="1740505" cy="138117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D4D84304-EE10-3066-F52C-02AAB029BE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65690" y="1905545"/>
            <a:ext cx="1467120" cy="1381175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813B90D-DCD7-0CF3-7FC7-31DB88574F92}"/>
              </a:ext>
            </a:extLst>
          </p:cNvPr>
          <p:cNvSpPr txBox="1"/>
          <p:nvPr/>
        </p:nvSpPr>
        <p:spPr>
          <a:xfrm>
            <a:off x="0" y="5935498"/>
            <a:ext cx="3475631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J. P. Campbell, et al. Inflammatory Bowel Diseases, 2022</a:t>
            </a:r>
          </a:p>
          <a:p>
            <a:r>
              <a:rPr lang="it-IT" sz="1050" dirty="0" err="1"/>
              <a:t>Xu</a:t>
            </a:r>
            <a:r>
              <a:rPr lang="it-IT" sz="1050" dirty="0"/>
              <a:t> JY et al. Risk </a:t>
            </a:r>
            <a:r>
              <a:rPr lang="it-IT" sz="1050" dirty="0" err="1"/>
              <a:t>Manag</a:t>
            </a:r>
            <a:r>
              <a:rPr lang="it-IT" sz="1050" dirty="0"/>
              <a:t> </a:t>
            </a:r>
            <a:r>
              <a:rPr lang="it-IT" sz="1050" dirty="0" err="1"/>
              <a:t>Healthc</a:t>
            </a:r>
            <a:r>
              <a:rPr lang="it-IT" sz="1050" dirty="0"/>
              <a:t> Policy. 2020</a:t>
            </a:r>
          </a:p>
          <a:p>
            <a:r>
              <a:rPr lang="en-US" sz="1050" dirty="0" err="1"/>
              <a:t>Nagayoshi</a:t>
            </a:r>
            <a:r>
              <a:rPr lang="en-US" sz="1050" dirty="0"/>
              <a:t> K, et al. Surg Open Sci. 2023</a:t>
            </a:r>
            <a:endParaRPr lang="it-IT" sz="1050" dirty="0"/>
          </a:p>
          <a:p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291895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4FC91-4E51-F16A-075B-C315568F3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D3AC33DC-64FB-1778-EE74-E4CD76D6BE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6722836"/>
              </p:ext>
            </p:extLst>
          </p:nvPr>
        </p:nvGraphicFramePr>
        <p:xfrm>
          <a:off x="0" y="6559826"/>
          <a:ext cx="12191999" cy="298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asellaDiTesto 2">
            <a:extLst>
              <a:ext uri="{FF2B5EF4-FFF2-40B4-BE49-F238E27FC236}">
                <a16:creationId xmlns:a16="http://schemas.microsoft.com/office/drawing/2014/main" id="{36224EBD-7BD6-5FDF-5651-21A4F7B05F95}"/>
              </a:ext>
            </a:extLst>
          </p:cNvPr>
          <p:cNvSpPr txBox="1"/>
          <p:nvPr/>
        </p:nvSpPr>
        <p:spPr>
          <a:xfrm>
            <a:off x="517710" y="1707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u="sng" dirty="0">
                <a:solidFill>
                  <a:srgbClr val="002060"/>
                </a:solidFill>
                <a:effectLst/>
              </a:rPr>
              <a:t>AIMS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C2E9AC6-3DB2-F106-EFE0-B8540D5D9813}"/>
              </a:ext>
            </a:extLst>
          </p:cNvPr>
          <p:cNvSpPr txBox="1"/>
          <p:nvPr/>
        </p:nvSpPr>
        <p:spPr>
          <a:xfrm>
            <a:off x="517710" y="2344793"/>
            <a:ext cx="10446073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GB" sz="20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Primary objective</a:t>
            </a:r>
            <a:r>
              <a:rPr lang="en-GB" sz="20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: </a:t>
            </a:r>
          </a:p>
          <a:p>
            <a:r>
              <a:rPr lang="en-GB" sz="1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it-IT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7AB6417-8922-4728-8076-E1674EB34CEA}"/>
              </a:ext>
            </a:extLst>
          </p:cNvPr>
          <p:cNvSpPr txBox="1"/>
          <p:nvPr/>
        </p:nvSpPr>
        <p:spPr>
          <a:xfrm>
            <a:off x="517710" y="3943821"/>
            <a:ext cx="1044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GB" sz="1800" b="1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Secondary objectives: </a:t>
            </a:r>
          </a:p>
          <a:p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0D2CD70-8311-9551-1704-90F0D1A537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52795" y="4756230"/>
            <a:ext cx="1246022" cy="1435452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DDEF764F-C1BF-6DA4-7778-6E02810E2A02}"/>
              </a:ext>
            </a:extLst>
          </p:cNvPr>
          <p:cNvSpPr txBox="1"/>
          <p:nvPr/>
        </p:nvSpPr>
        <p:spPr>
          <a:xfrm>
            <a:off x="517710" y="2777039"/>
            <a:ext cx="109538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occurrence of postoperative complications within 30 days after surgery</a:t>
            </a:r>
            <a:r>
              <a:rPr lang="en-GB" dirty="0">
                <a:latin typeface="Calibri" panose="020F0502020204030204" pitchFamily="34" charset="0"/>
                <a:ea typeface="Aptos" panose="020B0004020202020204" pitchFamily="34" charset="0"/>
              </a:rPr>
              <a:t> (</a:t>
            </a:r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according to the </a:t>
            </a:r>
            <a:r>
              <a:rPr lang="en-GB" sz="1800" dirty="0" err="1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Clavien</a:t>
            </a:r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–Dindo classification grade ≥II)</a:t>
            </a:r>
            <a:r>
              <a:rPr lang="it-IT" dirty="0">
                <a:effectLst/>
              </a:rPr>
              <a:t> </a:t>
            </a:r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8CB1E3B-57FB-1CF6-07CB-D8E3038BB70A}"/>
              </a:ext>
            </a:extLst>
          </p:cNvPr>
          <p:cNvSpPr txBox="1"/>
          <p:nvPr/>
        </p:nvSpPr>
        <p:spPr>
          <a:xfrm>
            <a:off x="517710" y="4302103"/>
            <a:ext cx="109538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postoperative endoscopic recurrence (ER), defined as a </a:t>
            </a:r>
            <a:r>
              <a:rPr lang="en-GB" sz="1800" dirty="0" err="1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Rutgeerts</a:t>
            </a:r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score ≥i2, assessed 6–12 months after surgery and the identification of preoperative clinical factors associated with sarcopenia</a:t>
            </a:r>
            <a:r>
              <a:rPr lang="it-IT" dirty="0">
                <a:effectLst/>
              </a:rPr>
              <a:t>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87444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0F139-C68A-765D-9688-5AE443C6E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7FFCB9BB-B5F7-65D6-4C62-0F4DA31E02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3632472"/>
              </p:ext>
            </p:extLst>
          </p:nvPr>
        </p:nvGraphicFramePr>
        <p:xfrm>
          <a:off x="0" y="6559826"/>
          <a:ext cx="12191999" cy="298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asellaDiTesto 2">
            <a:extLst>
              <a:ext uri="{FF2B5EF4-FFF2-40B4-BE49-F238E27FC236}">
                <a16:creationId xmlns:a16="http://schemas.microsoft.com/office/drawing/2014/main" id="{15B591BC-7543-B946-15B8-43366A03A5FB}"/>
              </a:ext>
            </a:extLst>
          </p:cNvPr>
          <p:cNvSpPr txBox="1"/>
          <p:nvPr/>
        </p:nvSpPr>
        <p:spPr>
          <a:xfrm>
            <a:off x="240223" y="1744508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</a:rPr>
              <a:t>METHODS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C2E36F5-E3BC-57BB-1B9B-29E78FA75972}"/>
              </a:ext>
            </a:extLst>
          </p:cNvPr>
          <p:cNvSpPr txBox="1"/>
          <p:nvPr/>
        </p:nvSpPr>
        <p:spPr>
          <a:xfrm>
            <a:off x="8942562" y="1944563"/>
            <a:ext cx="2179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EXCLUSION CRITERIA</a:t>
            </a:r>
          </a:p>
        </p:txBody>
      </p:sp>
      <p:pic>
        <p:nvPicPr>
          <p:cNvPr id="5" name="Immagine 4" descr="Immagine che contiene cerchio, simbolo, Elementi grafici, Carattere&#10;&#10;Descrizione generata automaticamente">
            <a:extLst>
              <a:ext uri="{FF2B5EF4-FFF2-40B4-BE49-F238E27FC236}">
                <a16:creationId xmlns:a16="http://schemas.microsoft.com/office/drawing/2014/main" id="{729A62D7-6237-B96E-0682-EEC8322443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269" y="1994057"/>
            <a:ext cx="260186" cy="27034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F0F7CBDF-6596-D7FF-1EC5-F4BBB34F5353}"/>
              </a:ext>
            </a:extLst>
          </p:cNvPr>
          <p:cNvSpPr txBox="1"/>
          <p:nvPr/>
        </p:nvSpPr>
        <p:spPr>
          <a:xfrm>
            <a:off x="240223" y="2264400"/>
            <a:ext cx="8072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GB" sz="1600" dirty="0">
                <a:effectLst/>
                <a:ea typeface="Calibri" panose="020F0502020204030204" pitchFamily="34" charset="0"/>
              </a:rPr>
              <a:t>single </a:t>
            </a:r>
            <a:r>
              <a:rPr lang="en-GB" sz="1600" dirty="0" err="1">
                <a:effectLst/>
                <a:ea typeface="Calibri" panose="020F0502020204030204" pitchFamily="34" charset="0"/>
              </a:rPr>
              <a:t>center</a:t>
            </a:r>
            <a:r>
              <a:rPr lang="en-GB" sz="1600" dirty="0">
                <a:effectLst/>
                <a:ea typeface="Calibri" panose="020F0502020204030204" pitchFamily="34" charset="0"/>
              </a:rPr>
              <a:t> retrospective study enrolling consecutive patients who underwent ileocolonic resection from </a:t>
            </a:r>
            <a:r>
              <a:rPr lang="en-GB" sz="1600" dirty="0"/>
              <a:t>2017 and 2024</a:t>
            </a:r>
            <a:r>
              <a:rPr lang="it-IT" sz="1600" dirty="0"/>
              <a:t>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BBBE96D-76D2-CB1E-9D07-038A47D2E543}"/>
              </a:ext>
            </a:extLst>
          </p:cNvPr>
          <p:cNvSpPr txBox="1"/>
          <p:nvPr/>
        </p:nvSpPr>
        <p:spPr>
          <a:xfrm>
            <a:off x="240223" y="2968957"/>
            <a:ext cx="7873339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GB" sz="1600" dirty="0"/>
              <a:t>preoperative abdominal computed tomography CT scan or MRI within 3 months prior to surgery</a:t>
            </a:r>
          </a:p>
          <a:p>
            <a:endParaRPr lang="en-GB" sz="1600" dirty="0"/>
          </a:p>
          <a:p>
            <a:pPr marL="285750" indent="-285750">
              <a:buFont typeface="Wingdings" pitchFamily="2" charset="2"/>
              <a:buChar char="§"/>
            </a:pPr>
            <a:r>
              <a:rPr lang="en-GB" sz="1600" dirty="0"/>
              <a:t>postoperative follow-up with endoscopic assessment performed approximately 6 to 12 months after surgery</a:t>
            </a:r>
          </a:p>
          <a:p>
            <a:endParaRPr lang="en-GB" sz="1600" dirty="0"/>
          </a:p>
          <a:p>
            <a:pPr marL="285750" indent="-285750">
              <a:buFont typeface="Wingdings" pitchFamily="2" charset="2"/>
              <a:buChar char="§"/>
            </a:pPr>
            <a:r>
              <a:rPr lang="en-GB" sz="1600" dirty="0"/>
              <a:t>axial image at the level of the third lumbar vertebra (L3) on both CT and MRI</a:t>
            </a:r>
          </a:p>
          <a:p>
            <a:endParaRPr lang="en-GB" sz="1600" dirty="0"/>
          </a:p>
          <a:p>
            <a:pPr marL="285750" indent="-285750">
              <a:buFont typeface="Wingdings" pitchFamily="2" charset="2"/>
              <a:buChar char="§"/>
            </a:pPr>
            <a:r>
              <a:rPr lang="en-GB" sz="1600" dirty="0"/>
              <a:t>bilateral psoas muscle areas were manually segmented, and the sum of muscle areas was normalized for patient height, sex-specific TPAI cut-off values</a:t>
            </a:r>
            <a:r>
              <a:rPr lang="en-GB" sz="1600" b="1" dirty="0"/>
              <a:t>; &lt;5.4 cm²/m² for men and &lt;3.56 cm²/m² for women. </a:t>
            </a:r>
            <a:endParaRPr lang="it-IT" sz="1600" b="1" dirty="0"/>
          </a:p>
          <a:p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9FFBC11-AA2D-13E5-2D9D-AE98474FD74A}"/>
              </a:ext>
            </a:extLst>
          </p:cNvPr>
          <p:cNvSpPr txBox="1"/>
          <p:nvPr/>
        </p:nvSpPr>
        <p:spPr>
          <a:xfrm>
            <a:off x="8846161" y="2374548"/>
            <a:ext cx="282129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endParaRPr lang="it-IT" sz="14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400" dirty="0"/>
              <a:t>Patients who underwent surgical procedures different from ileocolonic resection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it-IT" sz="14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400" dirty="0"/>
              <a:t>Patients who underwent surgery for reasons other than </a:t>
            </a:r>
            <a:r>
              <a:rPr lang="it-IT" sz="1400" dirty="0" err="1"/>
              <a:t>Crohn's</a:t>
            </a:r>
            <a:r>
              <a:rPr lang="it-IT" sz="1400" dirty="0"/>
              <a:t> </a:t>
            </a:r>
            <a:r>
              <a:rPr lang="it-IT" sz="1400" dirty="0" err="1"/>
              <a:t>disease</a:t>
            </a:r>
            <a:endParaRPr lang="it-IT" sz="14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it-IT" sz="14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400" dirty="0" err="1"/>
              <a:t>inadequate</a:t>
            </a:r>
            <a:r>
              <a:rPr lang="it-IT" sz="1400" dirty="0"/>
              <a:t> image </a:t>
            </a:r>
            <a:r>
              <a:rPr lang="it-IT" sz="1400" dirty="0" err="1"/>
              <a:t>quality</a:t>
            </a:r>
            <a:r>
              <a:rPr lang="it-IT" sz="1400" dirty="0"/>
              <a:t> for the </a:t>
            </a:r>
            <a:r>
              <a:rPr lang="it-IT" sz="1400" dirty="0" err="1"/>
              <a:t>presence</a:t>
            </a:r>
            <a:r>
              <a:rPr lang="it-IT" sz="1400" dirty="0"/>
              <a:t> of </a:t>
            </a:r>
            <a:r>
              <a:rPr lang="it-IT" sz="1400" dirty="0" err="1"/>
              <a:t>extensive</a:t>
            </a:r>
            <a:r>
              <a:rPr lang="it-IT" sz="1400" dirty="0"/>
              <a:t> </a:t>
            </a:r>
            <a:r>
              <a:rPr lang="it-IT" sz="1400" dirty="0" err="1"/>
              <a:t>motion</a:t>
            </a:r>
            <a:r>
              <a:rPr lang="it-IT" sz="1400" dirty="0"/>
              <a:t> or </a:t>
            </a:r>
            <a:r>
              <a:rPr lang="it-IT" sz="1400" dirty="0" err="1"/>
              <a:t>intestinal</a:t>
            </a:r>
            <a:r>
              <a:rPr lang="it-IT" sz="1400" dirty="0"/>
              <a:t> </a:t>
            </a:r>
            <a:r>
              <a:rPr lang="it-IT" sz="1400" dirty="0" err="1"/>
              <a:t>artifacts</a:t>
            </a:r>
            <a:r>
              <a:rPr lang="it-IT" sz="1400" dirty="0"/>
              <a:t> on </a:t>
            </a:r>
            <a:r>
              <a:rPr lang="it-IT" sz="1400" dirty="0" err="1"/>
              <a:t>preoperative</a:t>
            </a:r>
            <a:r>
              <a:rPr lang="it-IT" sz="1400" dirty="0"/>
              <a:t> </a:t>
            </a:r>
            <a:r>
              <a:rPr lang="it-IT" sz="1400" dirty="0" err="1"/>
              <a:t>abdominal</a:t>
            </a:r>
            <a:r>
              <a:rPr lang="it-IT" sz="1400" dirty="0"/>
              <a:t> imaging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it-IT" sz="14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400" dirty="0" err="1"/>
              <a:t>Patients</a:t>
            </a:r>
            <a:r>
              <a:rPr lang="it-IT" sz="1400" dirty="0"/>
              <a:t> with </a:t>
            </a:r>
            <a:r>
              <a:rPr lang="it-IT" sz="1400" dirty="0" err="1"/>
              <a:t>permanent</a:t>
            </a:r>
            <a:r>
              <a:rPr lang="it-IT" sz="1400" dirty="0"/>
              <a:t> stoma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113040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901B0-1A6E-C943-4080-031D37C5E8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95CA6B38-12B6-C299-DE8E-AF2CF54561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979637"/>
              </p:ext>
            </p:extLst>
          </p:nvPr>
        </p:nvGraphicFramePr>
        <p:xfrm>
          <a:off x="0" y="6568195"/>
          <a:ext cx="12191999" cy="289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97C5F464-92A2-05D4-BF25-2E1FD7676AB3}"/>
              </a:ext>
            </a:extLst>
          </p:cNvPr>
          <p:cNvSpPr txBox="1"/>
          <p:nvPr/>
        </p:nvSpPr>
        <p:spPr>
          <a:xfrm>
            <a:off x="246222" y="1106842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  <a:effectLst/>
                <a:latin typeface="+mn-lt"/>
              </a:rPr>
              <a:t>RESULTS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921BB5B-0F48-A614-18D2-4C48014E56F3}"/>
              </a:ext>
            </a:extLst>
          </p:cNvPr>
          <p:cNvSpPr txBox="1"/>
          <p:nvPr/>
        </p:nvSpPr>
        <p:spPr>
          <a:xfrm>
            <a:off x="275932" y="1797417"/>
            <a:ext cx="44312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We included 152 patients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BB825EE-E210-935F-6FE8-1E73C7EF31F2}"/>
              </a:ext>
            </a:extLst>
          </p:cNvPr>
          <p:cNvSpPr txBox="1"/>
          <p:nvPr/>
        </p:nvSpPr>
        <p:spPr>
          <a:xfrm>
            <a:off x="275932" y="2195856"/>
            <a:ext cx="338166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GB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Preoperative imaging consisted of MR </a:t>
            </a:r>
            <a:r>
              <a:rPr lang="en-GB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enterography</a:t>
            </a:r>
            <a:r>
              <a:rPr lang="en-GB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in 99 patients and CT </a:t>
            </a:r>
            <a:r>
              <a:rPr lang="en-GB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enterography</a:t>
            </a:r>
            <a:r>
              <a:rPr lang="en-GB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in 53 patients</a:t>
            </a:r>
            <a:r>
              <a:rPr lang="it-IT" sz="1600" dirty="0">
                <a:effectLst/>
              </a:rPr>
              <a:t> </a:t>
            </a:r>
          </a:p>
          <a:p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D2EF2D1-DFCC-6A9C-CF2E-921658DA6BC1}"/>
              </a:ext>
            </a:extLst>
          </p:cNvPr>
          <p:cNvSpPr txBox="1"/>
          <p:nvPr/>
        </p:nvSpPr>
        <p:spPr>
          <a:xfrm>
            <a:off x="275932" y="3097000"/>
            <a:ext cx="363957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GB" sz="16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Median TPAI values in the overall cohort were 4.6 cm²/m²; 61 patients (40.1%) were classified as sarcopenic</a:t>
            </a:r>
          </a:p>
          <a:p>
            <a:pPr marL="285750" indent="-285750">
              <a:buFont typeface="Wingdings" pitchFamily="2" charset="2"/>
              <a:buChar char="§"/>
            </a:pPr>
            <a:endParaRPr lang="en-GB" sz="1600" dirty="0">
              <a:latin typeface="Calibri" panose="020F050202020403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BMI showed only a weak correlation with imaging-based muscle mass</a:t>
            </a:r>
          </a:p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      (Spearman’s </a:t>
            </a:r>
            <a:r>
              <a:rPr lang="el-GR" sz="1600" dirty="0">
                <a:latin typeface="Calibri" panose="020F0502020204030204" pitchFamily="34" charset="0"/>
                <a:cs typeface="Calibri" panose="020F0502020204030204" pitchFamily="34" charset="0"/>
              </a:rPr>
              <a:t>ρ = 0.26, 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p = 0.002) </a:t>
            </a:r>
          </a:p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1" name="Tabella 10">
            <a:extLst>
              <a:ext uri="{FF2B5EF4-FFF2-40B4-BE49-F238E27FC236}">
                <a16:creationId xmlns:a16="http://schemas.microsoft.com/office/drawing/2014/main" id="{DB3F0451-89AE-BC4F-769B-4AB260BAB9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993307"/>
              </p:ext>
            </p:extLst>
          </p:nvPr>
        </p:nvGraphicFramePr>
        <p:xfrm>
          <a:off x="4240298" y="1388996"/>
          <a:ext cx="3811179" cy="4383582"/>
        </p:xfrm>
        <a:graphic>
          <a:graphicData uri="http://schemas.openxmlformats.org/drawingml/2006/table">
            <a:tbl>
              <a:tblPr>
                <a:tableStyleId>{6E25E649-3F16-4E02-A733-19D2CDBF48F0}</a:tableStyleId>
              </a:tblPr>
              <a:tblGrid>
                <a:gridCol w="2796121">
                  <a:extLst>
                    <a:ext uri="{9D8B030D-6E8A-4147-A177-3AD203B41FA5}">
                      <a16:colId xmlns:a16="http://schemas.microsoft.com/office/drawing/2014/main" val="3529178896"/>
                    </a:ext>
                  </a:extLst>
                </a:gridCol>
                <a:gridCol w="1015058">
                  <a:extLst>
                    <a:ext uri="{9D8B030D-6E8A-4147-A177-3AD203B41FA5}">
                      <a16:colId xmlns:a16="http://schemas.microsoft.com/office/drawing/2014/main" val="4242523213"/>
                    </a:ext>
                  </a:extLst>
                </a:gridCol>
              </a:tblGrid>
              <a:tr h="261779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Variable</a:t>
                      </a:r>
                      <a:endParaRPr lang="it-IT" sz="1000" b="1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N</a:t>
                      </a:r>
                      <a:r>
                        <a:rPr lang="it-IT" sz="1000" b="1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 (%) or </a:t>
                      </a:r>
                      <a:r>
                        <a:rPr lang="it-IT" sz="1000" b="1" dirty="0" err="1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Median</a:t>
                      </a:r>
                      <a:r>
                        <a:rPr lang="it-IT" sz="1000" b="1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 (IQR)</a:t>
                      </a:r>
                      <a:endParaRPr lang="it-IT" sz="1000" b="1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1154187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Female</a:t>
                      </a:r>
                      <a:r>
                        <a:rPr lang="it-IT" sz="1000" b="1" dirty="0">
                          <a:effectLst/>
                        </a:rPr>
                        <a:t> sex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71 (46.7%)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144289550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BMI (kg/m²)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21.8 (4.4)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09474033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Previous</a:t>
                      </a:r>
                      <a:r>
                        <a:rPr lang="it-IT" sz="1000" b="1" dirty="0">
                          <a:effectLst/>
                        </a:rPr>
                        <a:t> surgeries 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44 (28.9%)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017118602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Age </a:t>
                      </a:r>
                      <a:r>
                        <a:rPr lang="it-IT" sz="1000" b="1" dirty="0" err="1">
                          <a:effectLst/>
                        </a:rPr>
                        <a:t>at</a:t>
                      </a:r>
                      <a:r>
                        <a:rPr lang="it-IT" sz="1000" b="1" dirty="0">
                          <a:effectLst/>
                        </a:rPr>
                        <a:t> surgery (</a:t>
                      </a:r>
                      <a:r>
                        <a:rPr lang="it-IT" sz="1000" b="1" dirty="0" err="1">
                          <a:effectLst/>
                        </a:rPr>
                        <a:t>years</a:t>
                      </a:r>
                      <a:r>
                        <a:rPr lang="it-IT" sz="1000" b="1" dirty="0">
                          <a:effectLst/>
                        </a:rPr>
                        <a:t>)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43.9 (22.7)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049352406"/>
                  </a:ext>
                </a:extLst>
              </a:tr>
              <a:tr h="315245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Age Montreal </a:t>
                      </a:r>
                      <a:r>
                        <a:rPr lang="it-IT" sz="1000" b="1" dirty="0" err="1">
                          <a:effectLst/>
                        </a:rPr>
                        <a:t>Classification</a:t>
                      </a:r>
                      <a:r>
                        <a:rPr lang="it-IT" sz="1000" dirty="0">
                          <a:effectLst/>
                        </a:rPr>
                        <a:t>: </a:t>
                      </a:r>
                    </a:p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A1 (&lt; 17 </a:t>
                      </a:r>
                      <a:r>
                        <a:rPr lang="it-IT" sz="1000" dirty="0" err="1">
                          <a:effectLst/>
                        </a:rPr>
                        <a:t>years</a:t>
                      </a:r>
                      <a:r>
                        <a:rPr lang="it-IT" sz="1000" dirty="0">
                          <a:effectLst/>
                        </a:rPr>
                        <a:t>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19 (12.5%)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54780962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A2 (17–40 years)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86 (56.5%)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050556257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A3 (&gt;40 years)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47 (30.9%)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36925542"/>
                  </a:ext>
                </a:extLst>
              </a:tr>
              <a:tr h="315245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Behavior</a:t>
                      </a:r>
                      <a:r>
                        <a:rPr lang="it-IT" sz="1000" b="1" dirty="0">
                          <a:effectLst/>
                        </a:rPr>
                        <a:t> Montreal </a:t>
                      </a:r>
                      <a:r>
                        <a:rPr lang="it-IT" sz="1000" b="1" dirty="0" err="1">
                          <a:effectLst/>
                        </a:rPr>
                        <a:t>Classification</a:t>
                      </a:r>
                      <a:r>
                        <a:rPr lang="it-IT" sz="1000" b="1" dirty="0"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 err="1">
                          <a:effectLst/>
                        </a:rPr>
                        <a:t>Penetrating</a:t>
                      </a:r>
                      <a:r>
                        <a:rPr lang="it-IT" sz="1000" dirty="0">
                          <a:effectLst/>
                        </a:rPr>
                        <a:t> </a:t>
                      </a:r>
                      <a:r>
                        <a:rPr lang="it-IT" sz="1000" dirty="0" err="1">
                          <a:effectLst/>
                        </a:rPr>
                        <a:t>disease</a:t>
                      </a:r>
                      <a:r>
                        <a:rPr lang="it-IT" sz="1000" dirty="0">
                          <a:effectLst/>
                        </a:rPr>
                        <a:t> (B3)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53 (34.8%)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181901503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Upper GI </a:t>
                      </a:r>
                      <a:r>
                        <a:rPr lang="it-IT" sz="1000" b="1" dirty="0" err="1">
                          <a:effectLst/>
                        </a:rPr>
                        <a:t>involvement</a:t>
                      </a:r>
                      <a:r>
                        <a:rPr lang="it-IT" sz="1000" b="1" dirty="0">
                          <a:effectLst/>
                        </a:rPr>
                        <a:t> 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21 (13.8%)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41733904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Active Smoking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68 (44.7%)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168394604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Disease</a:t>
                      </a:r>
                      <a:r>
                        <a:rPr lang="it-IT" sz="1000" b="1" dirty="0">
                          <a:effectLst/>
                        </a:rPr>
                        <a:t> duration (≥12 </a:t>
                      </a:r>
                      <a:r>
                        <a:rPr lang="it-IT" sz="1000" b="1" dirty="0" err="1">
                          <a:effectLst/>
                        </a:rPr>
                        <a:t>years</a:t>
                      </a:r>
                      <a:r>
                        <a:rPr lang="it-IT" sz="1000" b="1" dirty="0">
                          <a:effectLst/>
                        </a:rPr>
                        <a:t>)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79 (51.9%)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80922428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Preoperative </a:t>
                      </a:r>
                      <a:r>
                        <a:rPr lang="it-IT" sz="1000" b="1" dirty="0" err="1">
                          <a:effectLst/>
                        </a:rPr>
                        <a:t>biologic</a:t>
                      </a:r>
                      <a:r>
                        <a:rPr lang="it-IT" sz="1000" b="1" dirty="0">
                          <a:effectLst/>
                        </a:rPr>
                        <a:t> therapy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84 (55.2%)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93845620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Postoperative</a:t>
                      </a:r>
                      <a:r>
                        <a:rPr lang="it-IT" sz="1000" b="1" dirty="0">
                          <a:effectLst/>
                        </a:rPr>
                        <a:t> </a:t>
                      </a:r>
                      <a:r>
                        <a:rPr lang="it-IT" sz="1000" b="1" dirty="0" err="1">
                          <a:effectLst/>
                        </a:rPr>
                        <a:t>biologic</a:t>
                      </a:r>
                      <a:r>
                        <a:rPr lang="it-IT" sz="1000" b="1" dirty="0">
                          <a:effectLst/>
                        </a:rPr>
                        <a:t> </a:t>
                      </a:r>
                      <a:r>
                        <a:rPr lang="it-IT" sz="1000" b="1" dirty="0" err="1">
                          <a:effectLst/>
                        </a:rPr>
                        <a:t>prophylactic</a:t>
                      </a:r>
                      <a:r>
                        <a:rPr lang="it-IT" sz="1000" b="1" dirty="0">
                          <a:effectLst/>
                        </a:rPr>
                        <a:t> therapy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102 (67.1%)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50655719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Positive </a:t>
                      </a:r>
                      <a:r>
                        <a:rPr lang="it-IT" sz="1000" b="1" dirty="0" err="1">
                          <a:effectLst/>
                        </a:rPr>
                        <a:t>surgical</a:t>
                      </a:r>
                      <a:r>
                        <a:rPr lang="it-IT" sz="1000" b="1" dirty="0">
                          <a:effectLst/>
                        </a:rPr>
                        <a:t> </a:t>
                      </a:r>
                      <a:r>
                        <a:rPr lang="it-IT" sz="1000" b="1" dirty="0" err="1">
                          <a:effectLst/>
                        </a:rPr>
                        <a:t>margins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50 (32.8%)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24330181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Comorbidities</a:t>
                      </a:r>
                      <a:r>
                        <a:rPr lang="it-IT" sz="1000" b="1" dirty="0">
                          <a:effectLst/>
                        </a:rPr>
                        <a:t> (</a:t>
                      </a:r>
                      <a:r>
                        <a:rPr lang="it-IT" sz="1000" b="1" dirty="0" err="1">
                          <a:effectLst/>
                        </a:rPr>
                        <a:t>Charlson</a:t>
                      </a:r>
                      <a:r>
                        <a:rPr lang="it-IT" sz="1000" b="1" dirty="0">
                          <a:effectLst/>
                        </a:rPr>
                        <a:t> ≥2)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49 (32.2%)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93972865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TPAI (cm²/m²)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4.6 (2.7) 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95572755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Hypoalbuminemia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70 (46.0%) 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073853531"/>
                  </a:ext>
                </a:extLst>
              </a:tr>
              <a:tr h="19217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Sarcopenia</a:t>
                      </a:r>
                      <a:r>
                        <a:rPr lang="it-IT" sz="1000" b="1" dirty="0">
                          <a:effectLst/>
                        </a:rPr>
                        <a:t> (sex </a:t>
                      </a:r>
                      <a:r>
                        <a:rPr lang="it-IT" sz="1000" b="1" dirty="0" err="1">
                          <a:effectLst/>
                        </a:rPr>
                        <a:t>specific</a:t>
                      </a:r>
                      <a:r>
                        <a:rPr lang="it-IT" sz="1000" b="1" dirty="0">
                          <a:effectLst/>
                        </a:rPr>
                        <a:t> TPAI </a:t>
                      </a:r>
                      <a:r>
                        <a:rPr lang="it-IT" sz="1000" b="1" dirty="0" err="1">
                          <a:effectLst/>
                        </a:rPr>
                        <a:t>cut-offs</a:t>
                      </a:r>
                      <a:r>
                        <a:rPr lang="it-IT" sz="1000" b="1" dirty="0">
                          <a:effectLst/>
                        </a:rPr>
                        <a:t>) 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61 (40.1%)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42705" marR="42705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670058"/>
                  </a:ext>
                </a:extLst>
              </a:tr>
            </a:tbl>
          </a:graphicData>
        </a:graphic>
      </p:graphicFrame>
      <p:graphicFrame>
        <p:nvGraphicFramePr>
          <p:cNvPr id="12" name="Tabella 11">
            <a:extLst>
              <a:ext uri="{FF2B5EF4-FFF2-40B4-BE49-F238E27FC236}">
                <a16:creationId xmlns:a16="http://schemas.microsoft.com/office/drawing/2014/main" id="{9AF0E7D3-91DC-06C2-0C07-F20D547DF9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593960"/>
              </p:ext>
            </p:extLst>
          </p:nvPr>
        </p:nvGraphicFramePr>
        <p:xfrm>
          <a:off x="8376267" y="1388996"/>
          <a:ext cx="3265605" cy="2875534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1444007">
                  <a:extLst>
                    <a:ext uri="{9D8B030D-6E8A-4147-A177-3AD203B41FA5}">
                      <a16:colId xmlns:a16="http://schemas.microsoft.com/office/drawing/2014/main" val="28285048"/>
                    </a:ext>
                  </a:extLst>
                </a:gridCol>
                <a:gridCol w="467525">
                  <a:extLst>
                    <a:ext uri="{9D8B030D-6E8A-4147-A177-3AD203B41FA5}">
                      <a16:colId xmlns:a16="http://schemas.microsoft.com/office/drawing/2014/main" val="471005322"/>
                    </a:ext>
                  </a:extLst>
                </a:gridCol>
                <a:gridCol w="841117">
                  <a:extLst>
                    <a:ext uri="{9D8B030D-6E8A-4147-A177-3AD203B41FA5}">
                      <a16:colId xmlns:a16="http://schemas.microsoft.com/office/drawing/2014/main" val="3324722225"/>
                    </a:ext>
                  </a:extLst>
                </a:gridCol>
                <a:gridCol w="512956">
                  <a:extLst>
                    <a:ext uri="{9D8B030D-6E8A-4147-A177-3AD203B41FA5}">
                      <a16:colId xmlns:a16="http://schemas.microsoft.com/office/drawing/2014/main" val="2055223690"/>
                    </a:ext>
                  </a:extLst>
                </a:gridCol>
              </a:tblGrid>
              <a:tr h="3248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 err="1">
                          <a:solidFill>
                            <a:schemeClr val="bg2"/>
                          </a:solidFill>
                          <a:effectLst/>
                        </a:rPr>
                        <a:t>Variable</a:t>
                      </a:r>
                      <a:endParaRPr lang="it-IT" sz="10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solidFill>
                            <a:schemeClr val="bg2"/>
                          </a:solidFill>
                          <a:effectLst/>
                        </a:rPr>
                        <a:t> OR</a:t>
                      </a:r>
                      <a:endParaRPr lang="it-IT" sz="10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solidFill>
                            <a:schemeClr val="bg2"/>
                          </a:solidFill>
                          <a:effectLst/>
                        </a:rPr>
                        <a:t>95% CI</a:t>
                      </a:r>
                      <a:endParaRPr lang="it-IT" sz="10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 err="1">
                          <a:solidFill>
                            <a:schemeClr val="bg2"/>
                          </a:solidFill>
                          <a:effectLst/>
                        </a:rPr>
                        <a:t>p-value</a:t>
                      </a:r>
                      <a:endParaRPr lang="it-IT" sz="10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69911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Upper GI </a:t>
                      </a:r>
                      <a:r>
                        <a:rPr lang="it-IT" sz="1000" b="1" dirty="0" err="1">
                          <a:effectLst/>
                        </a:rPr>
                        <a:t>involvement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4.63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1.56 – 13.69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0.006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4337024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Disease</a:t>
                      </a:r>
                      <a:r>
                        <a:rPr lang="it-IT" sz="1000" b="1" dirty="0">
                          <a:effectLst/>
                        </a:rPr>
                        <a:t> duration (≥12 </a:t>
                      </a:r>
                      <a:r>
                        <a:rPr lang="it-IT" sz="1000" b="1" dirty="0" err="1">
                          <a:effectLst/>
                        </a:rPr>
                        <a:t>years</a:t>
                      </a:r>
                      <a:r>
                        <a:rPr lang="it-IT" sz="1000" b="1" dirty="0">
                          <a:effectLst/>
                        </a:rPr>
                        <a:t>)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2.42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1.16 – 5.03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0.018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1999576"/>
                  </a:ext>
                </a:extLst>
              </a:tr>
              <a:tr h="1652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Preoperative </a:t>
                      </a:r>
                      <a:r>
                        <a:rPr lang="it-IT" sz="1000" b="1" dirty="0" err="1">
                          <a:effectLst/>
                        </a:rPr>
                        <a:t>biologic</a:t>
                      </a:r>
                      <a:endParaRPr lang="it-IT" sz="1000" b="1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therapy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0.44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0.20 – 0.97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0.044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5310356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Penetrating</a:t>
                      </a:r>
                      <a:r>
                        <a:rPr lang="it-IT" sz="1000" b="1" dirty="0">
                          <a:effectLst/>
                        </a:rPr>
                        <a:t> </a:t>
                      </a:r>
                      <a:r>
                        <a:rPr lang="it-IT" sz="1000" b="1" dirty="0" err="1">
                          <a:effectLst/>
                        </a:rPr>
                        <a:t>disease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0.43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0.19 – 0.97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0.044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1950301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Female</a:t>
                      </a:r>
                      <a:r>
                        <a:rPr lang="it-IT" sz="1000" b="1" dirty="0">
                          <a:effectLst/>
                        </a:rPr>
                        <a:t> sex 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0.41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0.19 – 0.86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0.019</a:t>
                      </a:r>
                      <a:endParaRPr lang="it-IT" sz="1000" b="1" dirty="0">
                        <a:solidFill>
                          <a:srgbClr val="FF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3767433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Age </a:t>
                      </a:r>
                      <a:r>
                        <a:rPr lang="it-IT" sz="1000" b="1" dirty="0" err="1">
                          <a:effectLst/>
                        </a:rPr>
                        <a:t>at</a:t>
                      </a:r>
                      <a:r>
                        <a:rPr lang="it-IT" sz="1000" b="1" dirty="0">
                          <a:effectLst/>
                        </a:rPr>
                        <a:t> surgery (</a:t>
                      </a:r>
                      <a:r>
                        <a:rPr lang="it-IT" sz="1000" b="1" dirty="0" err="1">
                          <a:effectLst/>
                        </a:rPr>
                        <a:t>years</a:t>
                      </a:r>
                      <a:r>
                        <a:rPr lang="it-IT" sz="1000" b="1" dirty="0">
                          <a:effectLst/>
                        </a:rPr>
                        <a:t>)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0.99</a:t>
                      </a:r>
                      <a:endParaRPr lang="it-IT" sz="10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0.98 – 1.04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0.718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3315775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Comorbidities</a:t>
                      </a:r>
                      <a:r>
                        <a:rPr lang="it-IT" sz="1000" b="1" dirty="0">
                          <a:effectLst/>
                        </a:rPr>
                        <a:t> </a:t>
                      </a:r>
                      <a:endParaRPr lang="it-IT" sz="10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2.26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0.95 – 5.37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0.062</a:t>
                      </a:r>
                      <a:endParaRPr lang="it-IT" sz="1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400883"/>
                  </a:ext>
                </a:extLst>
              </a:tr>
            </a:tbl>
          </a:graphicData>
        </a:graphic>
      </p:graphicFrame>
      <p:pic>
        <p:nvPicPr>
          <p:cNvPr id="14" name="Immagine 13">
            <a:extLst>
              <a:ext uri="{FF2B5EF4-FFF2-40B4-BE49-F238E27FC236}">
                <a16:creationId xmlns:a16="http://schemas.microsoft.com/office/drawing/2014/main" id="{6C3855AF-DEA7-96F5-9B2C-28639ABFEC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8450" y="4685140"/>
            <a:ext cx="3101240" cy="188305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F6467335-A0FD-B068-F580-9470A8C765CC}"/>
              </a:ext>
            </a:extLst>
          </p:cNvPr>
          <p:cNvSpPr txBox="1"/>
          <p:nvPr/>
        </p:nvSpPr>
        <p:spPr>
          <a:xfrm>
            <a:off x="4240298" y="1184202"/>
            <a:ext cx="2856872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b="1" dirty="0" err="1"/>
              <a:t>Table</a:t>
            </a:r>
            <a:r>
              <a:rPr lang="it-IT" sz="1100" b="1" dirty="0"/>
              <a:t> 1. </a:t>
            </a:r>
            <a:r>
              <a:rPr lang="it-IT" sz="1100" dirty="0" err="1"/>
              <a:t>Demographic</a:t>
            </a:r>
            <a:r>
              <a:rPr lang="it-IT" sz="1100" dirty="0"/>
              <a:t> and Clinical Features</a:t>
            </a:r>
          </a:p>
          <a:p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FEB2E5F-13F1-A4BF-B2B0-6047911F2D91}"/>
              </a:ext>
            </a:extLst>
          </p:cNvPr>
          <p:cNvSpPr txBox="1"/>
          <p:nvPr/>
        </p:nvSpPr>
        <p:spPr>
          <a:xfrm>
            <a:off x="8270909" y="1175111"/>
            <a:ext cx="3744936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b="1" dirty="0" err="1"/>
              <a:t>Table</a:t>
            </a:r>
            <a:r>
              <a:rPr lang="it-IT" sz="1100" b="1" dirty="0"/>
              <a:t> 2. </a:t>
            </a:r>
            <a:r>
              <a:rPr lang="it-IT" sz="1100" dirty="0" err="1"/>
              <a:t>factors</a:t>
            </a:r>
            <a:r>
              <a:rPr lang="it-IT" sz="1100" dirty="0"/>
              <a:t> </a:t>
            </a:r>
            <a:r>
              <a:rPr lang="it-IT" sz="1100" dirty="0" err="1"/>
              <a:t>associated</a:t>
            </a:r>
            <a:r>
              <a:rPr lang="it-IT" sz="1100" dirty="0"/>
              <a:t> with </a:t>
            </a:r>
            <a:r>
              <a:rPr lang="it-IT" sz="1100" dirty="0" err="1"/>
              <a:t>sarcopenia</a:t>
            </a:r>
            <a:r>
              <a:rPr lang="it-IT" sz="1100" dirty="0"/>
              <a:t> (</a:t>
            </a:r>
            <a:r>
              <a:rPr lang="it-IT" sz="1100" dirty="0" err="1"/>
              <a:t>Multivariable</a:t>
            </a:r>
            <a:r>
              <a:rPr lang="it-IT" sz="1100" dirty="0"/>
              <a:t>)</a:t>
            </a:r>
          </a:p>
          <a:p>
            <a:endParaRPr lang="it-IT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D60EAAE-7F1F-5C6E-6545-8203D162B695}"/>
              </a:ext>
            </a:extLst>
          </p:cNvPr>
          <p:cNvSpPr txBox="1"/>
          <p:nvPr/>
        </p:nvSpPr>
        <p:spPr>
          <a:xfrm>
            <a:off x="8477054" y="4554335"/>
            <a:ext cx="61652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100" b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Figure 1.</a:t>
            </a:r>
            <a:r>
              <a:rPr lang="en-GB" sz="11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Association between BMI and TPAI</a:t>
            </a:r>
            <a:endParaRPr lang="it-IT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537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1F070-D970-9B11-2CD1-92236C82E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5E1E0B03-2B13-A843-1A92-635BFD3B67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979637"/>
              </p:ext>
            </p:extLst>
          </p:nvPr>
        </p:nvGraphicFramePr>
        <p:xfrm>
          <a:off x="0" y="6568195"/>
          <a:ext cx="12191999" cy="289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0CF6F88B-3F97-4172-2C9A-BB7CD9C83B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098761"/>
              </p:ext>
            </p:extLst>
          </p:nvPr>
        </p:nvGraphicFramePr>
        <p:xfrm>
          <a:off x="540456" y="3238859"/>
          <a:ext cx="4495800" cy="3022600"/>
        </p:xfrm>
        <a:graphic>
          <a:graphicData uri="http://schemas.openxmlformats.org/drawingml/2006/table">
            <a:tbl>
              <a:tblPr>
                <a:tableStyleId>{6E25E649-3F16-4E02-A733-19D2CDBF48F0}</a:tableStyleId>
              </a:tblPr>
              <a:tblGrid>
                <a:gridCol w="1675690">
                  <a:extLst>
                    <a:ext uri="{9D8B030D-6E8A-4147-A177-3AD203B41FA5}">
                      <a16:colId xmlns:a16="http://schemas.microsoft.com/office/drawing/2014/main" val="3922913934"/>
                    </a:ext>
                  </a:extLst>
                </a:gridCol>
                <a:gridCol w="894971">
                  <a:extLst>
                    <a:ext uri="{9D8B030D-6E8A-4147-A177-3AD203B41FA5}">
                      <a16:colId xmlns:a16="http://schemas.microsoft.com/office/drawing/2014/main" val="106526544"/>
                    </a:ext>
                  </a:extLst>
                </a:gridCol>
                <a:gridCol w="1142516">
                  <a:extLst>
                    <a:ext uri="{9D8B030D-6E8A-4147-A177-3AD203B41FA5}">
                      <a16:colId xmlns:a16="http://schemas.microsoft.com/office/drawing/2014/main" val="17656672"/>
                    </a:ext>
                  </a:extLst>
                </a:gridCol>
                <a:gridCol w="782623">
                  <a:extLst>
                    <a:ext uri="{9D8B030D-6E8A-4147-A177-3AD203B41FA5}">
                      <a16:colId xmlns:a16="http://schemas.microsoft.com/office/drawing/2014/main" val="4250586551"/>
                    </a:ext>
                  </a:extLst>
                </a:gridCol>
              </a:tblGrid>
              <a:tr h="222250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 err="1">
                          <a:solidFill>
                            <a:schemeClr val="bg2"/>
                          </a:solidFill>
                          <a:effectLst/>
                        </a:rPr>
                        <a:t>Variable</a:t>
                      </a:r>
                      <a:endParaRPr lang="it-IT" sz="12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solidFill>
                            <a:schemeClr val="bg2"/>
                          </a:solidFill>
                          <a:effectLst/>
                        </a:rPr>
                        <a:t>OR</a:t>
                      </a:r>
                      <a:endParaRPr lang="it-IT" sz="12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solidFill>
                            <a:schemeClr val="bg2"/>
                          </a:solidFill>
                          <a:effectLst/>
                        </a:rPr>
                        <a:t>95% CI</a:t>
                      </a:r>
                      <a:endParaRPr lang="it-IT" sz="12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 err="1">
                          <a:solidFill>
                            <a:schemeClr val="bg2"/>
                          </a:solidFill>
                          <a:effectLst/>
                        </a:rPr>
                        <a:t>p-value</a:t>
                      </a:r>
                      <a:endParaRPr lang="it-IT" sz="12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465904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Disease</a:t>
                      </a:r>
                      <a:r>
                        <a:rPr lang="it-IT" sz="1000" b="1" dirty="0">
                          <a:effectLst/>
                        </a:rPr>
                        <a:t> duration </a:t>
                      </a:r>
                      <a:r>
                        <a:rPr lang="it-IT" sz="900" b="1" dirty="0">
                          <a:effectLst/>
                        </a:rPr>
                        <a:t>(≥12 </a:t>
                      </a:r>
                      <a:r>
                        <a:rPr lang="it-IT" sz="900" b="1" dirty="0" err="1">
                          <a:effectLst/>
                        </a:rPr>
                        <a:t>years</a:t>
                      </a:r>
                      <a:r>
                        <a:rPr lang="it-IT" sz="900" b="1" dirty="0">
                          <a:effectLst/>
                        </a:rPr>
                        <a:t>) </a:t>
                      </a:r>
                      <a:endParaRPr lang="it-IT" sz="12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1.28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0.57 – 2.88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0.539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740179299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Hypoalbuminemia</a:t>
                      </a:r>
                      <a:endParaRPr lang="it-IT" sz="12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3.13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1.38 – 7.10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0.006</a:t>
                      </a:r>
                      <a:endParaRPr lang="it-IT" sz="1200" b="1" dirty="0">
                        <a:solidFill>
                          <a:srgbClr val="FF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514039129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Comorbidities</a:t>
                      </a:r>
                      <a:r>
                        <a:rPr lang="it-IT" sz="1000" b="1" dirty="0">
                          <a:effectLst/>
                        </a:rPr>
                        <a:t> </a:t>
                      </a:r>
                      <a:endParaRPr lang="it-IT" sz="12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0.69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0.27 – 1.75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0.439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99056257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Age </a:t>
                      </a:r>
                      <a:r>
                        <a:rPr lang="it-IT" sz="1000" b="1" dirty="0" err="1">
                          <a:effectLst/>
                        </a:rPr>
                        <a:t>at</a:t>
                      </a:r>
                      <a:r>
                        <a:rPr lang="it-IT" sz="1000" b="1" dirty="0">
                          <a:effectLst/>
                        </a:rPr>
                        <a:t> surgery (</a:t>
                      </a:r>
                      <a:r>
                        <a:rPr lang="it-IT" sz="1000" b="1" dirty="0" err="1">
                          <a:effectLst/>
                        </a:rPr>
                        <a:t>years</a:t>
                      </a:r>
                      <a:r>
                        <a:rPr lang="it-IT" sz="1000" b="1" dirty="0">
                          <a:effectLst/>
                        </a:rPr>
                        <a:t>)</a:t>
                      </a:r>
                      <a:endParaRPr lang="it-IT" sz="12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1.02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0.99 – 1.05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0.162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17058150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Sarcopenia</a:t>
                      </a:r>
                      <a:endParaRPr lang="it-IT" sz="12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2.80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1.24 – 6.29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0.002</a:t>
                      </a:r>
                      <a:endParaRPr lang="it-IT" sz="1200" b="1" dirty="0">
                        <a:solidFill>
                          <a:srgbClr val="FF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0736164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Active Smoking </a:t>
                      </a:r>
                      <a:endParaRPr lang="it-IT" sz="12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0.74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0.33 – 1.66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0.797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886995"/>
                  </a:ext>
                </a:extLst>
              </a:tr>
            </a:tbl>
          </a:graphicData>
        </a:graphic>
      </p:graphicFrame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31A9E1C7-1878-1185-BCCD-C45FABEBE5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335374"/>
              </p:ext>
            </p:extLst>
          </p:nvPr>
        </p:nvGraphicFramePr>
        <p:xfrm>
          <a:off x="7283234" y="3254099"/>
          <a:ext cx="4591050" cy="2901982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526964">
                  <a:extLst>
                    <a:ext uri="{9D8B030D-6E8A-4147-A177-3AD203B41FA5}">
                      <a16:colId xmlns:a16="http://schemas.microsoft.com/office/drawing/2014/main" val="2604979966"/>
                    </a:ext>
                  </a:extLst>
                </a:gridCol>
                <a:gridCol w="723800">
                  <a:extLst>
                    <a:ext uri="{9D8B030D-6E8A-4147-A177-3AD203B41FA5}">
                      <a16:colId xmlns:a16="http://schemas.microsoft.com/office/drawing/2014/main" val="2944611665"/>
                    </a:ext>
                  </a:extLst>
                </a:gridCol>
                <a:gridCol w="1170143">
                  <a:extLst>
                    <a:ext uri="{9D8B030D-6E8A-4147-A177-3AD203B41FA5}">
                      <a16:colId xmlns:a16="http://schemas.microsoft.com/office/drawing/2014/main" val="4213218688"/>
                    </a:ext>
                  </a:extLst>
                </a:gridCol>
                <a:gridCol w="1170143">
                  <a:extLst>
                    <a:ext uri="{9D8B030D-6E8A-4147-A177-3AD203B41FA5}">
                      <a16:colId xmlns:a16="http://schemas.microsoft.com/office/drawing/2014/main" val="2284804049"/>
                    </a:ext>
                  </a:extLst>
                </a:gridCol>
              </a:tblGrid>
              <a:tr h="2159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 err="1">
                          <a:solidFill>
                            <a:schemeClr val="bg2"/>
                          </a:solidFill>
                          <a:effectLst/>
                        </a:rPr>
                        <a:t>Variable</a:t>
                      </a:r>
                      <a:endParaRPr lang="it-IT" sz="12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solidFill>
                            <a:schemeClr val="bg2"/>
                          </a:solidFill>
                          <a:effectLst/>
                        </a:rPr>
                        <a:t>OR</a:t>
                      </a:r>
                      <a:endParaRPr lang="it-IT" sz="12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solidFill>
                            <a:schemeClr val="bg2"/>
                          </a:solidFill>
                          <a:effectLst/>
                        </a:rPr>
                        <a:t>95% CI</a:t>
                      </a:r>
                      <a:endParaRPr lang="it-IT" sz="12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 err="1">
                          <a:solidFill>
                            <a:schemeClr val="bg2"/>
                          </a:solidFill>
                          <a:effectLst/>
                        </a:rPr>
                        <a:t>p-value</a:t>
                      </a:r>
                      <a:endParaRPr lang="it-IT" sz="1200" dirty="0">
                        <a:solidFill>
                          <a:schemeClr val="bg2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482353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effectLst/>
                        </a:rPr>
                        <a:t>Age </a:t>
                      </a:r>
                      <a:r>
                        <a:rPr lang="it-IT" sz="1000" b="1" dirty="0" err="1">
                          <a:effectLst/>
                        </a:rPr>
                        <a:t>at</a:t>
                      </a:r>
                      <a:r>
                        <a:rPr lang="it-IT" sz="1000" b="1" dirty="0">
                          <a:effectLst/>
                        </a:rPr>
                        <a:t> surgery (</a:t>
                      </a:r>
                      <a:r>
                        <a:rPr lang="it-IT" sz="1000" b="1" dirty="0" err="1">
                          <a:effectLst/>
                        </a:rPr>
                        <a:t>years</a:t>
                      </a:r>
                      <a:r>
                        <a:rPr lang="it-IT" sz="1000" b="1" dirty="0">
                          <a:effectLst/>
                        </a:rPr>
                        <a:t>)</a:t>
                      </a:r>
                      <a:endParaRPr lang="it-IT" sz="12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1.02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0.995 – 1.044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0.101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0011442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Sarcopenia</a:t>
                      </a:r>
                      <a:endParaRPr lang="it-IT" sz="12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2.20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1.03 – 4.57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0.041</a:t>
                      </a:r>
                      <a:endParaRPr lang="it-IT" sz="1200" b="1" dirty="0">
                        <a:solidFill>
                          <a:srgbClr val="FF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8060164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Postoperative</a:t>
                      </a:r>
                      <a:r>
                        <a:rPr lang="it-IT" sz="1000" b="1" dirty="0">
                          <a:effectLst/>
                        </a:rPr>
                        <a:t> </a:t>
                      </a:r>
                      <a:r>
                        <a:rPr lang="it-IT" sz="1000" b="1" dirty="0" err="1">
                          <a:effectLst/>
                        </a:rPr>
                        <a:t>complications</a:t>
                      </a:r>
                      <a:endParaRPr lang="it-IT" sz="12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1.26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0.64 – 3.38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0.358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7318817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Postoperative</a:t>
                      </a:r>
                      <a:r>
                        <a:rPr lang="it-IT" sz="1000" b="1" dirty="0">
                          <a:effectLst/>
                        </a:rPr>
                        <a:t> </a:t>
                      </a:r>
                      <a:r>
                        <a:rPr lang="it-IT" sz="1000" b="1" dirty="0" err="1">
                          <a:effectLst/>
                        </a:rPr>
                        <a:t>biologic</a:t>
                      </a:r>
                      <a:r>
                        <a:rPr lang="it-IT" sz="1000" b="1" dirty="0">
                          <a:effectLst/>
                        </a:rPr>
                        <a:t> </a:t>
                      </a:r>
                      <a:r>
                        <a:rPr lang="it-IT" sz="1000" b="1" dirty="0" err="1">
                          <a:effectLst/>
                        </a:rPr>
                        <a:t>prophylactic</a:t>
                      </a:r>
                      <a:r>
                        <a:rPr lang="it-IT" sz="1000" b="1" dirty="0">
                          <a:effectLst/>
                        </a:rPr>
                        <a:t> therapy</a:t>
                      </a:r>
                      <a:endParaRPr lang="it-IT" sz="12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1.39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0.69 – 3.11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0.311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7290497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>
                          <a:effectLst/>
                        </a:rPr>
                        <a:t>Penetrating disease (B3)</a:t>
                      </a:r>
                      <a:endParaRPr lang="it-IT" sz="12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1.21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0.40 – 1.77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0.664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0018569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>
                          <a:effectLst/>
                        </a:rPr>
                        <a:t>Active Smoking </a:t>
                      </a:r>
                      <a:endParaRPr lang="it-IT" sz="1200" b="1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2.13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1.15 – 4.76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0.019</a:t>
                      </a:r>
                      <a:endParaRPr lang="it-IT" sz="1200" b="1" dirty="0">
                        <a:solidFill>
                          <a:srgbClr val="FF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0320385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 err="1">
                          <a:effectLst/>
                        </a:rPr>
                        <a:t>Previous</a:t>
                      </a:r>
                      <a:r>
                        <a:rPr lang="it-IT" sz="1000" b="1" dirty="0">
                          <a:effectLst/>
                        </a:rPr>
                        <a:t> surgeries</a:t>
                      </a:r>
                      <a:endParaRPr lang="it-IT" sz="12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>
                          <a:effectLst/>
                        </a:rPr>
                        <a:t>2.23</a:t>
                      </a:r>
                      <a:endParaRPr lang="it-IT" sz="12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dirty="0">
                          <a:effectLst/>
                        </a:rPr>
                        <a:t>1.10 – 5.35</a:t>
                      </a:r>
                      <a:endParaRPr lang="it-IT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effectLst/>
                        </a:rPr>
                        <a:t>0.027</a:t>
                      </a:r>
                      <a:endParaRPr lang="it-IT" sz="1200" b="1" dirty="0">
                        <a:solidFill>
                          <a:srgbClr val="FF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3500" marR="63500" marT="0" marB="0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5827467"/>
                  </a:ext>
                </a:extLst>
              </a:tr>
            </a:tbl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25F2BA90-7975-58F2-038F-944D3F7C1974}"/>
              </a:ext>
            </a:extLst>
          </p:cNvPr>
          <p:cNvSpPr txBox="1"/>
          <p:nvPr/>
        </p:nvSpPr>
        <p:spPr>
          <a:xfrm>
            <a:off x="205594" y="1130250"/>
            <a:ext cx="6099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u="sng" dirty="0">
                <a:solidFill>
                  <a:srgbClr val="002060"/>
                </a:solidFill>
                <a:effectLst/>
                <a:latin typeface="+mn-lt"/>
              </a:rPr>
              <a:t>RESULTS</a:t>
            </a:r>
            <a:r>
              <a:rPr lang="it-IT" sz="2000" dirty="0">
                <a:solidFill>
                  <a:srgbClr val="002060"/>
                </a:solidFill>
                <a:effectLst/>
              </a:rPr>
              <a:t> </a:t>
            </a:r>
            <a:endParaRPr lang="it-IT" sz="2000" dirty="0">
              <a:solidFill>
                <a:srgbClr val="002060"/>
              </a:solidFill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03A6E08-F703-75EC-2BFF-3550B3A5FF24}"/>
              </a:ext>
            </a:extLst>
          </p:cNvPr>
          <p:cNvSpPr txBox="1"/>
          <p:nvPr/>
        </p:nvSpPr>
        <p:spPr>
          <a:xfrm>
            <a:off x="781259" y="1488347"/>
            <a:ext cx="6154614" cy="571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GB" sz="1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POST-OPERATIVE EARLY COMPLICATIONS  </a:t>
            </a:r>
            <a:endParaRPr lang="it-IT" sz="1600" kern="100" dirty="0">
              <a:solidFill>
                <a:srgbClr val="00206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1424BB8-4583-4EF7-FD14-471821B9944F}"/>
              </a:ext>
            </a:extLst>
          </p:cNvPr>
          <p:cNvSpPr txBox="1"/>
          <p:nvPr/>
        </p:nvSpPr>
        <p:spPr>
          <a:xfrm>
            <a:off x="7229135" y="1488347"/>
            <a:ext cx="6154614" cy="571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GB" sz="1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POST OPERATIVE ENDOSCOPIC RECURRENCE</a:t>
            </a:r>
            <a:endParaRPr lang="it-IT" sz="1600" kern="100" dirty="0">
              <a:solidFill>
                <a:srgbClr val="00206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1F84EEB-30D7-62C0-C448-A7E227D90D25}"/>
              </a:ext>
            </a:extLst>
          </p:cNvPr>
          <p:cNvSpPr txBox="1"/>
          <p:nvPr/>
        </p:nvSpPr>
        <p:spPr>
          <a:xfrm>
            <a:off x="504092" y="2120435"/>
            <a:ext cx="45321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Postoperative complications (</a:t>
            </a:r>
            <a:r>
              <a:rPr lang="en-GB" sz="14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Clavien</a:t>
            </a:r>
            <a:r>
              <a:rPr lang="en-GB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–Dindo ≥II) occurred in 39 patients (25.7%)</a:t>
            </a:r>
            <a:r>
              <a:rPr lang="it-IT" sz="1400" dirty="0">
                <a:effectLst/>
              </a:rPr>
              <a:t> </a:t>
            </a:r>
            <a:r>
              <a:rPr lang="en-GB" sz="1400" dirty="0"/>
              <a:t>Septic complications were the most frequent, occurring in 27 patients (17.8%)</a:t>
            </a:r>
            <a:r>
              <a:rPr lang="it-IT" sz="1400" dirty="0"/>
              <a:t>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71654D6-C283-954B-1456-C4690BBDBE16}"/>
              </a:ext>
            </a:extLst>
          </p:cNvPr>
          <p:cNvSpPr txBox="1"/>
          <p:nvPr/>
        </p:nvSpPr>
        <p:spPr>
          <a:xfrm>
            <a:off x="7229135" y="2120435"/>
            <a:ext cx="46992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ER (RS ≥i2) at 6–12 months after surgery was observed in 77 patients (50.7%); s</a:t>
            </a:r>
            <a:r>
              <a:rPr lang="it-IT" sz="1400" dirty="0" err="1"/>
              <a:t>evere</a:t>
            </a:r>
            <a:r>
              <a:rPr lang="it-IT" sz="1400" dirty="0"/>
              <a:t> (RS </a:t>
            </a:r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  <a:ea typeface="Aptos" panose="020B0004020202020204" pitchFamily="34" charset="0"/>
              </a:rPr>
              <a:t>≥ i3)</a:t>
            </a:r>
            <a:r>
              <a:rPr lang="it-IT" sz="1400" dirty="0"/>
              <a:t> in 38 </a:t>
            </a:r>
            <a:r>
              <a:rPr lang="it-IT" sz="1400" dirty="0" err="1"/>
              <a:t>patients</a:t>
            </a:r>
            <a:r>
              <a:rPr lang="it-IT" sz="1400" dirty="0"/>
              <a:t> (25.0%)</a:t>
            </a:r>
          </a:p>
        </p:txBody>
      </p:sp>
    </p:spTree>
    <p:extLst>
      <p:ext uri="{BB962C8B-B14F-4D97-AF65-F5344CB8AC3E}">
        <p14:creationId xmlns:p14="http://schemas.microsoft.com/office/powerpoint/2010/main" val="9096678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B9ED95-C812-4E53-A1E9-809A51715B11}"/>
</file>

<file path=customXml/itemProps3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1338</TotalTime>
  <Words>1357</Words>
  <Application>Microsoft Office PowerPoint</Application>
  <PresentationFormat>Widescreen</PresentationFormat>
  <Paragraphs>257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Aptos</vt:lpstr>
      <vt:lpstr>Arial</vt:lpstr>
      <vt:lpstr>Calibri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Annarita Accardi</dc:creator>
  <cp:lastModifiedBy>visio</cp:lastModifiedBy>
  <cp:revision>37</cp:revision>
  <dcterms:created xsi:type="dcterms:W3CDTF">2025-02-03T13:31:41Z</dcterms:created>
  <dcterms:modified xsi:type="dcterms:W3CDTF">2026-04-18T07:41:33Z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